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ls" ContentType="application/vnd.ms-exce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730" r:id="rId2"/>
    <p:sldMasterId id="2147483742" r:id="rId3"/>
    <p:sldMasterId id="2147483754" r:id="rId4"/>
    <p:sldMasterId id="2147483778" r:id="rId5"/>
    <p:sldMasterId id="2147483802" r:id="rId6"/>
  </p:sldMasterIdLst>
  <p:notesMasterIdLst>
    <p:notesMasterId r:id="rId73"/>
  </p:notesMasterIdLst>
  <p:handoutMasterIdLst>
    <p:handoutMasterId r:id="rId74"/>
  </p:handoutMasterIdLst>
  <p:sldIdLst>
    <p:sldId id="777" r:id="rId7"/>
    <p:sldId id="851" r:id="rId8"/>
    <p:sldId id="850" r:id="rId9"/>
    <p:sldId id="598" r:id="rId10"/>
    <p:sldId id="857" r:id="rId11"/>
    <p:sldId id="858" r:id="rId12"/>
    <p:sldId id="859" r:id="rId13"/>
    <p:sldId id="878" r:id="rId14"/>
    <p:sldId id="879" r:id="rId15"/>
    <p:sldId id="880" r:id="rId16"/>
    <p:sldId id="881" r:id="rId17"/>
    <p:sldId id="887" r:id="rId18"/>
    <p:sldId id="882" r:id="rId19"/>
    <p:sldId id="860" r:id="rId20"/>
    <p:sldId id="873" r:id="rId21"/>
    <p:sldId id="863" r:id="rId22"/>
    <p:sldId id="865" r:id="rId23"/>
    <p:sldId id="864" r:id="rId24"/>
    <p:sldId id="888" r:id="rId25"/>
    <p:sldId id="874" r:id="rId26"/>
    <p:sldId id="875" r:id="rId27"/>
    <p:sldId id="868" r:id="rId28"/>
    <p:sldId id="876" r:id="rId29"/>
    <p:sldId id="877" r:id="rId30"/>
    <p:sldId id="889" r:id="rId31"/>
    <p:sldId id="891" r:id="rId32"/>
    <p:sldId id="892" r:id="rId33"/>
    <p:sldId id="884" r:id="rId34"/>
    <p:sldId id="885" r:id="rId35"/>
    <p:sldId id="886" r:id="rId36"/>
    <p:sldId id="616" r:id="rId37"/>
    <p:sldId id="896" r:id="rId38"/>
    <p:sldId id="897" r:id="rId39"/>
    <p:sldId id="898" r:id="rId40"/>
    <p:sldId id="899" r:id="rId41"/>
    <p:sldId id="900" r:id="rId42"/>
    <p:sldId id="901" r:id="rId43"/>
    <p:sldId id="902" r:id="rId44"/>
    <p:sldId id="903" r:id="rId45"/>
    <p:sldId id="904" r:id="rId46"/>
    <p:sldId id="905" r:id="rId47"/>
    <p:sldId id="906" r:id="rId48"/>
    <p:sldId id="907" r:id="rId49"/>
    <p:sldId id="908" r:id="rId50"/>
    <p:sldId id="909" r:id="rId51"/>
    <p:sldId id="910" r:id="rId52"/>
    <p:sldId id="911" r:id="rId53"/>
    <p:sldId id="912" r:id="rId54"/>
    <p:sldId id="913" r:id="rId55"/>
    <p:sldId id="914" r:id="rId56"/>
    <p:sldId id="915" r:id="rId57"/>
    <p:sldId id="916" r:id="rId58"/>
    <p:sldId id="917" r:id="rId59"/>
    <p:sldId id="918" r:id="rId60"/>
    <p:sldId id="895" r:id="rId61"/>
    <p:sldId id="919" r:id="rId62"/>
    <p:sldId id="920" r:id="rId63"/>
    <p:sldId id="921" r:id="rId64"/>
    <p:sldId id="922" r:id="rId65"/>
    <p:sldId id="923" r:id="rId66"/>
    <p:sldId id="924" r:id="rId67"/>
    <p:sldId id="925" r:id="rId68"/>
    <p:sldId id="926" r:id="rId69"/>
    <p:sldId id="927" r:id="rId70"/>
    <p:sldId id="928" r:id="rId71"/>
    <p:sldId id="894" r:id="rId72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84C7"/>
    <a:srgbClr val="95CEE8"/>
    <a:srgbClr val="69CEE8"/>
    <a:srgbClr val="C9E5FF"/>
    <a:srgbClr val="FF8D00"/>
    <a:srgbClr val="FFA63C"/>
    <a:srgbClr val="FFD4E1"/>
    <a:srgbClr val="ADCCA0"/>
    <a:srgbClr val="FFDDB3"/>
    <a:srgbClr val="4A86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7315" autoAdjust="0"/>
    <p:restoredTop sz="97458" autoAdjust="0"/>
  </p:normalViewPr>
  <p:slideViewPr>
    <p:cSldViewPr snapToGrid="0">
      <p:cViewPr>
        <p:scale>
          <a:sx n="142" d="100"/>
          <a:sy n="142" d="100"/>
        </p:scale>
        <p:origin x="1768" y="1056"/>
      </p:cViewPr>
      <p:guideLst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53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7" d="100"/>
        <a:sy n="167" d="100"/>
      </p:scale>
      <p:origin x="0" y="67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73" Type="http://schemas.openxmlformats.org/officeDocument/2006/relationships/notesMaster" Target="notesMasters/notesMaster1.xml"/><Relationship Id="rId74" Type="http://schemas.openxmlformats.org/officeDocument/2006/relationships/handoutMaster" Target="handoutMasters/handoutMaster1.xml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7976391-CA72-415F-9630-5C942629CBBC}" type="datetimeFigureOut">
              <a:rPr lang="en-US" altLang="en-US"/>
              <a:pPr/>
              <a:t>12/13/16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9027113-7185-43B9-8633-626C4872BF7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66903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9B14504-7E73-40B3-A4BE-FCEED13BF409}" type="datetimeFigureOut">
              <a:rPr lang="en-US" altLang="en-US"/>
              <a:pPr/>
              <a:t>12/13/16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4DB17D3-99E1-4420-81D7-8B4A93584C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43874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A new lab we are</a:t>
            </a:r>
            <a:r>
              <a:rPr lang="en-US" baseline="0" dirty="0" smtClean="0"/>
              <a:t> starting at UC Berkeley, as a continuation to </a:t>
            </a:r>
            <a:r>
              <a:rPr lang="en-US" baseline="0" dirty="0" err="1" smtClean="0"/>
              <a:t>Amplab</a:t>
            </a: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err="1" smtClean="0"/>
              <a:t>Amplab</a:t>
            </a:r>
            <a:r>
              <a:rPr lang="en-US" baseline="0" dirty="0" smtClean="0"/>
              <a:t> is a systems group at Berkeley that created Spark, </a:t>
            </a:r>
            <a:r>
              <a:rPr lang="en-US" baseline="0" dirty="0" err="1" smtClean="0"/>
              <a:t>Mesos</a:t>
            </a:r>
            <a:r>
              <a:rPr lang="en-US" baseline="0" dirty="0" smtClean="0"/>
              <a:t> and Tachyon, big data systems with a lot of impact. How many know of spark? It is used by hundreds of companies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These labs last 5-6 years and a new lab is created at the end so that we can always be on the next wave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So I will tell you about the new lab, which we believe to be the next big impactful vision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These labs bring together faculty from different disciplines that can help tackle that problem. We collaborate to solve this.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Main people are</a:t>
            </a:r>
            <a:r>
              <a:rPr lang="is-IS" baseline="0" dirty="0" smtClean="0"/>
              <a:t>… a bunch of s ...</a:t>
            </a:r>
          </a:p>
          <a:p>
            <a:pPr lvl="0" rtl="0">
              <a:spcBef>
                <a:spcPts val="0"/>
              </a:spcBef>
              <a:buNone/>
            </a:pPr>
            <a:endParaRPr lang="is-I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is-IS" baseline="0" dirty="0" smtClean="0"/>
              <a:t>An important component of ours is partnering with companies.</a:t>
            </a:r>
          </a:p>
          <a:p>
            <a:pPr lvl="0" rtl="0">
              <a:spcBef>
                <a:spcPts val="0"/>
              </a:spcBef>
              <a:buNone/>
            </a:pPr>
            <a:r>
              <a:rPr lang="is-IS" baseline="0" dirty="0" smtClean="0"/>
              <a:t>Amplab has learned a lot from companies from the feedback they gave, companies got to use products, have students intern, and overall just have a good synergetic collaboration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S</a:t>
            </a:r>
            <a:r>
              <a:rPr lang="is-IS" baseline="0" dirty="0" smtClean="0"/>
              <a:t>peaking of which, please give us any feedback you think of because we are still shaping the next lab </a:t>
            </a:r>
          </a:p>
          <a:p>
            <a:pPr lvl="0" rtl="0">
              <a:spcBef>
                <a:spcPts val="0"/>
              </a:spcBef>
              <a:buNone/>
            </a:pPr>
            <a:endParaRPr lang="is-I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is-IS" baseline="0" dirty="0" smtClean="0"/>
              <a:t>Authors</a:t>
            </a:r>
          </a:p>
        </p:txBody>
      </p:sp>
    </p:spTree>
    <p:extLst>
      <p:ext uri="{BB962C8B-B14F-4D97-AF65-F5344CB8AC3E}">
        <p14:creationId xmlns:p14="http://schemas.microsoft.com/office/powerpoint/2010/main" val="8352594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220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Adaptive is hard because of the complex training process that typically</a:t>
            </a:r>
            <a:r>
              <a:rPr lang="en-US" baseline="0" dirty="0" smtClean="0"/>
              <a:t> revisits the entire data set.</a:t>
            </a:r>
          </a:p>
          <a:p>
            <a:r>
              <a:rPr lang="en-US" baseline="0" dirty="0" smtClean="0"/>
              <a:t>Responsive is hard because of complex often personalized models a elaborate queries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319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Questions:  (Joey: lets talk tomorrow)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dirty="0"/>
              <a:t>add the staleness dimensions: let’s give an example of the technologies required to reach each point today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dirty="0"/>
              <a:t>why you cannot do it today? : Why can’t we move out to the far right: need to tradeoff accuracy, need fast point queries into massive materialized spaces.  Need to keep materialized views up to date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dirty="0"/>
              <a:t>talk about smooth tradeoff? Maybe too complicated? :  New algorithms and models to allow elastic tradeoff of accuracy (prediction error), recency (fresh data), and latency (prediction delay)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dirty="0"/>
              <a:t>say more about robustnes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dirty="0"/>
              <a:t>what do you lose? why you can do it today?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n" dirty="0"/>
              <a:t>advancements in incremental/streaming ML algorithms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n" dirty="0"/>
              <a:t>a lot of more memory (can precompute much more)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n" dirty="0"/>
              <a:t>aggressive sampling (anyway deal with statistic results); evaluate multiple models in parallel to recover robustness;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n" dirty="0"/>
              <a:t>use duplicate requests to reduce tail latency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dirty="0"/>
              <a:t>give a detailed example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dirty="0"/>
              <a:t>New technologies: disaggregation, shared memory, shared storage, huge memory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For slide </a:t>
            </a:r>
            <a:r>
              <a:rPr lang="en" dirty="0" smtClean="0"/>
              <a:t>4:</a:t>
            </a:r>
          </a:p>
          <a:p>
            <a:pPr lvl="0" rtl="0">
              <a:spcBef>
                <a:spcPts val="0"/>
              </a:spcBef>
              <a:buNone/>
            </a:pPr>
            <a:endParaRPr dirty="0" smtClean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 dirty="0" smtClean="0">
                <a:solidFill>
                  <a:srgbClr val="333333"/>
                </a:solidFill>
                <a:highlight>
                  <a:srgbClr val="FFFFFF"/>
                </a:highlight>
              </a:rPr>
              <a:t>Sophisticated algorithms → ability to adapt to different cost tradeoffs in accuracy, latency, and resource availiability all while quantifying accuracy → Blink DB in serving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endParaRPr sz="10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 dirty="0">
                <a:solidFill>
                  <a:srgbClr val="333333"/>
                </a:solidFill>
                <a:highlight>
                  <a:srgbClr val="FFFFFF"/>
                </a:highlight>
              </a:rPr>
              <a:t>We need to quantify what we mean by robustness in machine learning: Robust to noisy data and errors in data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endParaRPr sz="10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000" dirty="0">
                <a:solidFill>
                  <a:srgbClr val="333333"/>
                </a:solidFill>
                <a:highlight>
                  <a:srgbClr val="FFFFFF"/>
                </a:highlight>
              </a:rPr>
              <a:t>For cost lets also emphasize elastic costs: I can always pay more to improve accuracy, latency and robustness or pay less to get all that I </a:t>
            </a:r>
            <a:r>
              <a:rPr lang="en" sz="1000" i="1" dirty="0">
                <a:solidFill>
                  <a:srgbClr val="333333"/>
                </a:solidFill>
              </a:rPr>
              <a:t>NEED</a:t>
            </a:r>
            <a:r>
              <a:rPr lang="en" sz="1000" dirty="0">
                <a:solidFill>
                  <a:srgbClr val="333333"/>
                </a:solidFill>
                <a:highlight>
                  <a:srgbClr val="FFFFFF"/>
                </a:highlight>
              </a:rPr>
              <a:t> which can only be achieved by quantifying prediction accuracy.</a:t>
            </a:r>
          </a:p>
          <a:p>
            <a:pPr lvl="0" rtl="0">
              <a:spcBef>
                <a:spcPts val="0"/>
              </a:spcBef>
              <a:buNone/>
            </a:pPr>
            <a:endParaRPr sz="10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000" dirty="0">
                <a:solidFill>
                  <a:srgbClr val="333333"/>
                </a:solidFill>
                <a:highlight>
                  <a:srgbClr val="FFFFFF"/>
                </a:highlight>
              </a:rPr>
              <a:t>Slide 6: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 dirty="0">
                <a:solidFill>
                  <a:srgbClr val="333333"/>
                </a:solidFill>
                <a:highlight>
                  <a:srgbClr val="FFFFFF"/>
                </a:highlight>
              </a:rPr>
              <a:t>Add a running example. How do we get to each of the points in this tradeoff space today and what is our insight that will take us to the top right?</a:t>
            </a:r>
          </a:p>
          <a:p>
            <a:pPr lvl="0" rtl="0">
              <a:spcBef>
                <a:spcPts val="0"/>
              </a:spcBef>
              <a:buNone/>
            </a:pPr>
            <a:endParaRPr sz="1000" dirty="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991412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Questions:  (Joey: lets talk tomorrow)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dirty="0"/>
              <a:t>add the staleness dimensions: let’s give an example of the technologies required to reach each point today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dirty="0"/>
              <a:t>why you cannot do it today? : Why can’t we move out to the far right: need to tradeoff accuracy, need fast point queries into massive materialized spaces.  Need to keep materialized views up to date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dirty="0"/>
              <a:t>talk about smooth tradeoff? Maybe too complicated? :  New algorithms and models to allow elastic tradeoff of accuracy (prediction error), recency (fresh data), and latency (prediction delay)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dirty="0"/>
              <a:t>say more about robustnes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dirty="0"/>
              <a:t>what do you lose? why you can do it today?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n" dirty="0"/>
              <a:t>advancements in incremental/streaming ML algorithms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n" dirty="0"/>
              <a:t>a lot of more memory (can precompute much more)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n" dirty="0"/>
              <a:t>aggressive sampling (anyway deal with statistic results); evaluate multiple models in parallel to recover robustness;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n" dirty="0"/>
              <a:t>use duplicate requests to reduce tail latency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dirty="0"/>
              <a:t>give a detailed example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dirty="0"/>
              <a:t>New technologies: disaggregation, shared memory, shared storage, huge memory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For slide 4: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 dirty="0">
                <a:solidFill>
                  <a:srgbClr val="333333"/>
                </a:solidFill>
                <a:highlight>
                  <a:srgbClr val="FFFFFF"/>
                </a:highlight>
              </a:rPr>
              <a:t>Sophisticated algorithms → ability to adapt to different cost tradeoffs in accuracy, latency, and resource availiability all while quantifying accuracy → Blink DB in serving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endParaRPr sz="10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 dirty="0">
                <a:solidFill>
                  <a:srgbClr val="333333"/>
                </a:solidFill>
                <a:highlight>
                  <a:srgbClr val="FFFFFF"/>
                </a:highlight>
              </a:rPr>
              <a:t>We need to quantify what we mean by robustness in machine learning: Robust to noisy data and errors in data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endParaRPr sz="10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000" dirty="0">
                <a:solidFill>
                  <a:srgbClr val="333333"/>
                </a:solidFill>
                <a:highlight>
                  <a:srgbClr val="FFFFFF"/>
                </a:highlight>
              </a:rPr>
              <a:t>For cost lets also emphasize elastic costs: I can always pay more to improve accuracy, latency and robustness or pay less to get all that I </a:t>
            </a:r>
            <a:r>
              <a:rPr lang="en" sz="1000" i="1" dirty="0">
                <a:solidFill>
                  <a:srgbClr val="333333"/>
                </a:solidFill>
              </a:rPr>
              <a:t>NEED</a:t>
            </a:r>
            <a:r>
              <a:rPr lang="en" sz="1000" dirty="0">
                <a:solidFill>
                  <a:srgbClr val="333333"/>
                </a:solidFill>
                <a:highlight>
                  <a:srgbClr val="FFFFFF"/>
                </a:highlight>
              </a:rPr>
              <a:t> which can only be achieved by quantifying prediction accuracy.</a:t>
            </a:r>
          </a:p>
          <a:p>
            <a:pPr lvl="0" rtl="0">
              <a:spcBef>
                <a:spcPts val="0"/>
              </a:spcBef>
              <a:buNone/>
            </a:pPr>
            <a:endParaRPr sz="10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000" dirty="0">
                <a:solidFill>
                  <a:srgbClr val="333333"/>
                </a:solidFill>
                <a:highlight>
                  <a:srgbClr val="FFFFFF"/>
                </a:highlight>
              </a:rPr>
              <a:t>Slide 6: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 dirty="0">
                <a:solidFill>
                  <a:srgbClr val="333333"/>
                </a:solidFill>
                <a:highlight>
                  <a:srgbClr val="FFFFFF"/>
                </a:highlight>
              </a:rPr>
              <a:t>Add a running example. How do we get to each of the points in this tradeoff space today and what is our insight that will take us to the top right?</a:t>
            </a:r>
          </a:p>
          <a:p>
            <a:pPr lvl="0" rtl="0">
              <a:spcBef>
                <a:spcPts val="0"/>
              </a:spcBef>
              <a:buNone/>
            </a:pPr>
            <a:endParaRPr sz="1000" dirty="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27386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000" dirty="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32405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real talks we will pick only a few of these examples.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690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11759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4199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 on open source</a:t>
            </a:r>
          </a:p>
          <a:p>
            <a:endParaRPr lang="en-US" dirty="0" smtClean="0"/>
          </a:p>
          <a:p>
            <a:r>
              <a:rPr lang="en-US" dirty="0" smtClean="0"/>
              <a:t>If</a:t>
            </a:r>
            <a:r>
              <a:rPr lang="en-US" baseline="0" dirty="0" smtClean="0"/>
              <a:t> you use a </a:t>
            </a:r>
            <a:r>
              <a:rPr lang="en-US" baseline="0" dirty="0" err="1" smtClean="0"/>
              <a:t>keyvalue</a:t>
            </a:r>
            <a:r>
              <a:rPr lang="en-US" baseline="0" dirty="0" smtClean="0"/>
              <a:t> store as request, you can </a:t>
            </a:r>
            <a:r>
              <a:rPr lang="en-US" baseline="0" dirty="0" err="1" smtClean="0"/>
              <a:t>precompute</a:t>
            </a:r>
            <a:r>
              <a:rPr lang="en-US" baseline="0" dirty="0" smtClean="0"/>
              <a:t> all of them, space would be too unmanageable if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B17D3-99E1-4420-81D7-8B4A93584CA0}" type="slidenum">
              <a:rPr lang="en-US" altLang="en-US" smtClean="0"/>
              <a:pPr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04246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new set of systems developed </a:t>
            </a:r>
          </a:p>
          <a:p>
            <a:r>
              <a:rPr lang="en-US" dirty="0" err="1" smtClean="0"/>
              <a:t>Mwt</a:t>
            </a:r>
            <a:r>
              <a:rPr lang="en-US" dirty="0" smtClean="0"/>
              <a:t> multi word testing</a:t>
            </a:r>
          </a:p>
          <a:p>
            <a:r>
              <a:rPr lang="en-US" dirty="0" smtClean="0"/>
              <a:t>More advanced serving side – aggregate the recommendation for different models and make</a:t>
            </a:r>
            <a:r>
              <a:rPr lang="en-US" baseline="0" dirty="0" smtClean="0"/>
              <a:t> a good prediction</a:t>
            </a:r>
          </a:p>
          <a:p>
            <a:r>
              <a:rPr lang="en-US" baseline="0" dirty="0" smtClean="0"/>
              <a:t>They are too </a:t>
            </a:r>
            <a:r>
              <a:rPr lang="en-US" baseline="0" dirty="0" err="1" smtClean="0"/>
              <a:t>specialzied</a:t>
            </a:r>
            <a:r>
              <a:rPr lang="en-US" baseline="0" dirty="0" smtClean="0"/>
              <a:t> for one 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B17D3-99E1-4420-81D7-8B4A93584CA0}" type="slidenum">
              <a:rPr lang="en-US" altLang="en-US" smtClean="0"/>
              <a:pPr/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102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0261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B17D3-99E1-4420-81D7-8B4A93584CA0}" type="slidenum">
              <a:rPr lang="en-US" altLang="en-US" smtClean="0"/>
              <a:pPr/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45202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Michael </a:t>
            </a:r>
            <a:r>
              <a:rPr lang="en-US" dirty="0" err="1" smtClean="0"/>
              <a:t>mahoney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B17D3-99E1-4420-81D7-8B4A93584CA0}" type="slidenum">
              <a:rPr lang="en-US" altLang="en-US" smtClean="0"/>
              <a:pPr/>
              <a:t>65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3549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00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0D723-DBB7-0D44-A29D-CD772EA92902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859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83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0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375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318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Adaptive is hard because of the complex training process that typically</a:t>
            </a:r>
            <a:r>
              <a:rPr lang="en-US" baseline="0" dirty="0" smtClean="0"/>
              <a:t> revisits the entire data set.</a:t>
            </a:r>
          </a:p>
          <a:p>
            <a:r>
              <a:rPr lang="en-US" baseline="0" dirty="0" smtClean="0"/>
              <a:t>Responsive is hard because of complex often personalized models a elaborate queries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925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_-_2004_Worksheet1.xls"/><Relationship Id="rId4" Type="http://schemas.openxmlformats.org/officeDocument/2006/relationships/image" Target="../media/image3.png"/><Relationship Id="rId1" Type="http://schemas.openxmlformats.org/officeDocument/2006/relationships/vmlDrawing" Target="../drawings/vmlDrawing1.vml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7" Type="http://schemas.openxmlformats.org/officeDocument/2006/relationships/image" Target="../media/image19.png"/><Relationship Id="rId18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5556" y="1558774"/>
            <a:ext cx="8240889" cy="186317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5400" b="0" i="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9593" y="4176647"/>
            <a:ext cx="6400800" cy="453863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87742" y="4563527"/>
            <a:ext cx="6446838" cy="443446"/>
          </a:xfrm>
        </p:spPr>
        <p:txBody>
          <a:bodyPr>
            <a:normAutofit/>
          </a:bodyPr>
          <a:lstStyle>
            <a:lvl1pPr marL="0" indent="0" algn="l">
              <a:buNone/>
              <a:defRPr sz="14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3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946150" y="206375"/>
            <a:ext cx="7172325" cy="8572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Newslab Light"/>
                <a:ea typeface="+mj-ea"/>
                <a:cs typeface="Newslab Light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4000" dirty="0" smtClean="0">
                <a:latin typeface="Helvetica Neue" charset="0"/>
                <a:ea typeface="Helvetica Neue" charset="0"/>
                <a:cs typeface="Helvetica Neue" charset="0"/>
              </a:rPr>
              <a:t>Use this Chart to Start</a:t>
            </a:r>
            <a:endParaRPr lang="en-US" sz="4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aphicFrame>
        <p:nvGraphicFramePr>
          <p:cNvPr id="3" name="Picture Placeholder 9"/>
          <p:cNvGraphicFramePr>
            <a:graphicFrameLocks/>
          </p:cNvGraphicFramePr>
          <p:nvPr/>
        </p:nvGraphicFramePr>
        <p:xfrm>
          <a:off x="1158875" y="1149350"/>
          <a:ext cx="7273925" cy="349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4" r:id="rId3" imgW="7271927" imgH="3492719" progId="Excel.Chart.8">
                  <p:embed/>
                </p:oleObj>
              </mc:Choice>
              <mc:Fallback>
                <p:oleObj r:id="rId3" imgW="7271927" imgH="3492719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8875" y="1149350"/>
                        <a:ext cx="7273925" cy="349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6787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 userDrawn="1"/>
        </p:nvGrpSpPr>
        <p:grpSpPr>
          <a:xfrm>
            <a:off x="798513" y="946150"/>
            <a:ext cx="8208962" cy="3709988"/>
            <a:chOff x="798513" y="946150"/>
            <a:chExt cx="8208962" cy="3709988"/>
          </a:xfrm>
        </p:grpSpPr>
        <p:pic>
          <p:nvPicPr>
            <p:cNvPr id="3" name="Picture 4" descr="01_FLASHLIGHT_exploration.png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138" y="987425"/>
              <a:ext cx="1092200" cy="1092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6" descr="02_CLOUDCLUSTER_managedclusters.png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8338" y="1006475"/>
              <a:ext cx="1073150" cy="107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7" descr="03_PIPELINES.png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3875" y="1006475"/>
              <a:ext cx="1073150" cy="107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8" descr="04_THIRDPARTY.png"/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4163" y="1006475"/>
              <a:ext cx="1082675" cy="1082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9" descr="05_UNIFIED_PLATFORM_knot.eps.png"/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50" y="946150"/>
              <a:ext cx="1144588" cy="1144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0" descr="06_COMMUNITY.png"/>
            <p:cNvPicPr>
              <a:picLocks noChangeAspect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9900" y="1065213"/>
              <a:ext cx="987425" cy="987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1" descr="07_LIBRARIES.png"/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3688" y="1027113"/>
              <a:ext cx="1093787" cy="1093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2" descr="08_LOGO_BUG.png"/>
            <p:cNvPicPr>
              <a:picLocks noChangeAspect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7050" y="3424238"/>
              <a:ext cx="1073150" cy="107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3" descr="09_EXPLORE_LANGUAGE.png"/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513" y="2325688"/>
              <a:ext cx="1079500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4" descr="10_COLLABORATE.png"/>
            <p:cNvPicPr>
              <a:picLocks noChangeAspect="1"/>
            </p:cNvPicPr>
            <p:nvPr userDrawn="1"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8975" y="2338388"/>
              <a:ext cx="989013" cy="989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5" descr="11_CHART_visualize.png"/>
            <p:cNvPicPr>
              <a:picLocks noChangeAspect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5150" y="2392363"/>
              <a:ext cx="989013" cy="989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6" descr="12_DASHBOARD.png"/>
            <p:cNvPicPr>
              <a:picLocks noChangeAspect="1"/>
            </p:cNvPicPr>
            <p:nvPr userDrawn="1"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3375" y="2381250"/>
              <a:ext cx="973138" cy="971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7" descr="13_CLUSTERS.png"/>
            <p:cNvPicPr>
              <a:picLocks noChangeAspect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025" y="3552825"/>
              <a:ext cx="1103313" cy="1103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8" descr="14_WAND_PowerSpark.png"/>
            <p:cNvPicPr>
              <a:picLocks noChangeAspect="1"/>
            </p:cNvPicPr>
            <p:nvPr userDrawn="1"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4213" y="3554413"/>
              <a:ext cx="1047750" cy="1047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9" descr="15_IMPORT_CLOUD.png"/>
            <p:cNvPicPr>
              <a:picLocks noChangeAspect="1"/>
            </p:cNvPicPr>
            <p:nvPr userDrawn="1"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2925" y="3552825"/>
              <a:ext cx="1035050" cy="1035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20" descr="16_CALENDAR_schedule.png"/>
            <p:cNvPicPr>
              <a:picLocks noChangeAspect="1"/>
            </p:cNvPicPr>
            <p:nvPr userDrawn="1"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4200" y="2393950"/>
              <a:ext cx="973138" cy="974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21" descr="17_CHECKLIST_monitor.png"/>
            <p:cNvPicPr>
              <a:picLocks noChangeAspect="1"/>
            </p:cNvPicPr>
            <p:nvPr userDrawn="1"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7363" y="2392363"/>
              <a:ext cx="1031875" cy="1031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19"/>
            <p:cNvSpPr txBox="1">
              <a:spLocks noChangeArrowheads="1"/>
            </p:cNvSpPr>
            <p:nvPr userDrawn="1"/>
          </p:nvSpPr>
          <p:spPr bwMode="auto">
            <a:xfrm>
              <a:off x="1028700" y="1878013"/>
              <a:ext cx="768159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Exploration</a:t>
              </a:r>
            </a:p>
          </p:txBody>
        </p:sp>
        <p:sp>
          <p:nvSpPr>
            <p:cNvPr id="21" name="TextBox 20"/>
            <p:cNvSpPr txBox="1">
              <a:spLocks noChangeArrowheads="1"/>
            </p:cNvSpPr>
            <p:nvPr userDrawn="1"/>
          </p:nvSpPr>
          <p:spPr bwMode="auto">
            <a:xfrm>
              <a:off x="1958975" y="1878013"/>
              <a:ext cx="1130438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Managed Clusters</a:t>
              </a:r>
            </a:p>
          </p:txBody>
        </p:sp>
        <p:sp>
          <p:nvSpPr>
            <p:cNvPr id="22" name="TextBox 21"/>
            <p:cNvSpPr txBox="1">
              <a:spLocks noChangeArrowheads="1"/>
            </p:cNvSpPr>
            <p:nvPr userDrawn="1"/>
          </p:nvSpPr>
          <p:spPr bwMode="auto">
            <a:xfrm>
              <a:off x="3311525" y="1878013"/>
              <a:ext cx="65274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Pipelines</a:t>
              </a:r>
            </a:p>
          </p:txBody>
        </p:sp>
        <p:sp>
          <p:nvSpPr>
            <p:cNvPr id="23" name="TextBox 22"/>
            <p:cNvSpPr txBox="1">
              <a:spLocks noChangeArrowheads="1"/>
            </p:cNvSpPr>
            <p:nvPr userDrawn="1"/>
          </p:nvSpPr>
          <p:spPr bwMode="auto">
            <a:xfrm>
              <a:off x="4221163" y="1878013"/>
              <a:ext cx="92525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3</a:t>
              </a:r>
              <a:r>
                <a:rPr lang="en-US" sz="900" baseline="300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rd</a:t>
              </a: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 Party Apps</a:t>
              </a:r>
            </a:p>
          </p:txBody>
        </p:sp>
        <p:sp>
          <p:nvSpPr>
            <p:cNvPr id="24" name="TextBox 23"/>
            <p:cNvSpPr txBox="1">
              <a:spLocks noChangeArrowheads="1"/>
            </p:cNvSpPr>
            <p:nvPr userDrawn="1"/>
          </p:nvSpPr>
          <p:spPr bwMode="auto">
            <a:xfrm>
              <a:off x="6950075" y="1878013"/>
              <a:ext cx="777777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Community</a:t>
              </a:r>
            </a:p>
          </p:txBody>
        </p:sp>
        <p:sp>
          <p:nvSpPr>
            <p:cNvPr id="25" name="TextBox 24"/>
            <p:cNvSpPr txBox="1">
              <a:spLocks noChangeArrowheads="1"/>
            </p:cNvSpPr>
            <p:nvPr userDrawn="1"/>
          </p:nvSpPr>
          <p:spPr bwMode="auto">
            <a:xfrm>
              <a:off x="1096963" y="4357688"/>
              <a:ext cx="611065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dirty="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Clusters</a:t>
              </a:r>
            </a:p>
          </p:txBody>
        </p:sp>
        <p:sp>
          <p:nvSpPr>
            <p:cNvPr id="26" name="TextBox 25"/>
            <p:cNvSpPr txBox="1">
              <a:spLocks noChangeArrowheads="1"/>
            </p:cNvSpPr>
            <p:nvPr userDrawn="1"/>
          </p:nvSpPr>
          <p:spPr bwMode="auto">
            <a:xfrm>
              <a:off x="6937375" y="3216275"/>
              <a:ext cx="997389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Monitor Results</a:t>
              </a:r>
            </a:p>
          </p:txBody>
        </p:sp>
        <p:sp>
          <p:nvSpPr>
            <p:cNvPr id="27" name="TextBox 26"/>
            <p:cNvSpPr txBox="1">
              <a:spLocks noChangeArrowheads="1"/>
            </p:cNvSpPr>
            <p:nvPr userDrawn="1"/>
          </p:nvSpPr>
          <p:spPr bwMode="auto">
            <a:xfrm>
              <a:off x="5607050" y="3216275"/>
              <a:ext cx="1276311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Schedule Workflows </a:t>
              </a:r>
            </a:p>
          </p:txBody>
        </p:sp>
        <p:sp>
          <p:nvSpPr>
            <p:cNvPr id="28" name="TextBox 27"/>
            <p:cNvSpPr txBox="1">
              <a:spLocks noChangeArrowheads="1"/>
            </p:cNvSpPr>
            <p:nvPr userDrawn="1"/>
          </p:nvSpPr>
          <p:spPr bwMode="auto">
            <a:xfrm>
              <a:off x="3259138" y="4354513"/>
              <a:ext cx="798617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Import Data</a:t>
              </a:r>
            </a:p>
          </p:txBody>
        </p:sp>
        <p:sp>
          <p:nvSpPr>
            <p:cNvPr id="29" name="TextBox 28"/>
            <p:cNvSpPr txBox="1">
              <a:spLocks noChangeArrowheads="1"/>
            </p:cNvSpPr>
            <p:nvPr userDrawn="1"/>
          </p:nvSpPr>
          <p:spPr bwMode="auto">
            <a:xfrm>
              <a:off x="2012950" y="4357688"/>
              <a:ext cx="982961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Power of Spark</a:t>
              </a:r>
            </a:p>
          </p:txBody>
        </p:sp>
        <p:sp>
          <p:nvSpPr>
            <p:cNvPr id="30" name="TextBox 29"/>
            <p:cNvSpPr txBox="1">
              <a:spLocks noChangeArrowheads="1"/>
            </p:cNvSpPr>
            <p:nvPr userDrawn="1"/>
          </p:nvSpPr>
          <p:spPr bwMode="auto">
            <a:xfrm>
              <a:off x="2057400" y="3205163"/>
              <a:ext cx="782587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Collaborate</a:t>
              </a:r>
            </a:p>
          </p:txBody>
        </p:sp>
        <p:sp>
          <p:nvSpPr>
            <p:cNvPr id="31" name="TextBox 30"/>
            <p:cNvSpPr txBox="1">
              <a:spLocks noChangeArrowheads="1"/>
            </p:cNvSpPr>
            <p:nvPr userDrawn="1"/>
          </p:nvSpPr>
          <p:spPr bwMode="auto">
            <a:xfrm>
              <a:off x="4364038" y="3205163"/>
              <a:ext cx="566181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Publish</a:t>
              </a:r>
            </a:p>
          </p:txBody>
        </p:sp>
        <p:sp>
          <p:nvSpPr>
            <p:cNvPr id="32" name="TextBox 31"/>
            <p:cNvSpPr txBox="1">
              <a:spLocks noChangeArrowheads="1"/>
            </p:cNvSpPr>
            <p:nvPr userDrawn="1"/>
          </p:nvSpPr>
          <p:spPr bwMode="auto">
            <a:xfrm>
              <a:off x="3336925" y="3205163"/>
              <a:ext cx="635110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Visualize</a:t>
              </a:r>
            </a:p>
          </p:txBody>
        </p:sp>
        <p:sp>
          <p:nvSpPr>
            <p:cNvPr id="33" name="TextBox 32"/>
            <p:cNvSpPr txBox="1">
              <a:spLocks noChangeArrowheads="1"/>
            </p:cNvSpPr>
            <p:nvPr userDrawn="1"/>
          </p:nvSpPr>
          <p:spPr bwMode="auto">
            <a:xfrm>
              <a:off x="1019175" y="3205163"/>
              <a:ext cx="696024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Language</a:t>
              </a:r>
            </a:p>
          </p:txBody>
        </p:sp>
        <p:sp>
          <p:nvSpPr>
            <p:cNvPr id="34" name="TextBox 33"/>
            <p:cNvSpPr txBox="1">
              <a:spLocks noChangeArrowheads="1"/>
            </p:cNvSpPr>
            <p:nvPr userDrawn="1"/>
          </p:nvSpPr>
          <p:spPr bwMode="auto">
            <a:xfrm>
              <a:off x="8204200" y="1878013"/>
              <a:ext cx="628698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Libraries</a:t>
              </a:r>
            </a:p>
          </p:txBody>
        </p:sp>
        <p:sp>
          <p:nvSpPr>
            <p:cNvPr id="35" name="TextBox 34"/>
            <p:cNvSpPr txBox="1">
              <a:spLocks noChangeArrowheads="1"/>
            </p:cNvSpPr>
            <p:nvPr userDrawn="1"/>
          </p:nvSpPr>
          <p:spPr bwMode="auto">
            <a:xfrm>
              <a:off x="5700713" y="1878013"/>
              <a:ext cx="1016625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Unified Platform</a:t>
              </a:r>
            </a:p>
          </p:txBody>
        </p:sp>
        <p:sp>
          <p:nvSpPr>
            <p:cNvPr id="36" name="TextBox 35"/>
            <p:cNvSpPr txBox="1">
              <a:spLocks noChangeArrowheads="1"/>
            </p:cNvSpPr>
            <p:nvPr userDrawn="1"/>
          </p:nvSpPr>
          <p:spPr bwMode="auto">
            <a:xfrm>
              <a:off x="5875338" y="4302125"/>
              <a:ext cx="686406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Logo Bug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948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Fram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03111" y="1598392"/>
            <a:ext cx="7739943" cy="1248834"/>
          </a:xfrm>
        </p:spPr>
        <p:txBody>
          <a:bodyPr>
            <a:noAutofit/>
          </a:bodyPr>
          <a:lstStyle>
            <a:lvl1pPr algn="l">
              <a:defRPr sz="5400" b="0" i="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3111" y="2717006"/>
            <a:ext cx="6349823" cy="666441"/>
          </a:xfr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602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36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defRPr sz="2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>
                <a:latin typeface="Source Sans Pro Light"/>
                <a:cs typeface="Source Sans Pro Light"/>
              </a:defRPr>
            </a:lvl1pPr>
          </a:lstStyle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640308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36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ct val="100000"/>
              <a:defRPr sz="2400">
                <a:latin typeface="Source Sans Pro Light"/>
                <a:cs typeface="Source Sans Pro Light"/>
              </a:defRPr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>
                <a:latin typeface="Source Sans Pro Light"/>
                <a:cs typeface="Source Sans Pro Light"/>
              </a:defRPr>
            </a:lvl1pPr>
          </a:lstStyle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28466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>
                <a:latin typeface="Tahoma"/>
                <a:cs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954827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32185">
              <a:buClr>
                <a:schemeClr val="tx1"/>
              </a:buClr>
              <a:buSzPct val="100000"/>
              <a:buFont typeface="Wingdings" charset="2"/>
              <a:buChar char="Ø"/>
              <a:tabLst/>
              <a:defRPr/>
            </a:lvl1pPr>
            <a:lvl2pPr marL="685800" indent="-342900">
              <a:tabLst/>
              <a:defRPr/>
            </a:lvl2pPr>
            <a:lvl3pPr marL="1029891" indent="-233363">
              <a:tabLst/>
              <a:defRPr/>
            </a:lvl3pPr>
            <a:lvl4pPr marL="1372791" indent="-177404">
              <a:tabLst/>
              <a:defRPr/>
            </a:lvl4pPr>
            <a:lvl5pPr marL="1715691" indent="-176213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63" y="206375"/>
            <a:ext cx="8850312" cy="857250"/>
          </a:xfrm>
        </p:spPr>
        <p:txBody>
          <a:bodyPr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863" y="1312863"/>
            <a:ext cx="8850312" cy="33940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354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5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32185">
              <a:buClr>
                <a:schemeClr val="tx1"/>
              </a:buClr>
              <a:buSzPct val="100000"/>
              <a:buFont typeface="Wingdings" charset="2"/>
              <a:buChar char="Ø"/>
              <a:tabLst/>
              <a:defRPr/>
            </a:lvl1pPr>
            <a:lvl2pPr marL="685800" indent="-342900">
              <a:tabLst/>
              <a:defRPr/>
            </a:lvl2pPr>
            <a:lvl3pPr marL="1029891" indent="-233363">
              <a:tabLst/>
              <a:defRPr/>
            </a:lvl3pPr>
            <a:lvl4pPr marL="1372791" indent="-177404">
              <a:tabLst/>
              <a:defRPr/>
            </a:lvl4pPr>
            <a:lvl5pPr marL="1715691" indent="-176213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estion or Sectio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69863" y="952049"/>
            <a:ext cx="8850311" cy="2440157"/>
          </a:xfrm>
        </p:spPr>
        <p:txBody>
          <a:bodyPr>
            <a:normAutofit/>
          </a:bodyPr>
          <a:lstStyle>
            <a:lvl1pPr algn="l">
              <a:defRPr sz="44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178742" y="2965040"/>
            <a:ext cx="8749914" cy="1380671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400" b="0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7340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5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32185">
              <a:buClr>
                <a:schemeClr val="tx1"/>
              </a:buClr>
              <a:buSzPct val="100000"/>
              <a:buFont typeface="Wingdings" charset="2"/>
              <a:buChar char="Ø"/>
              <a:tabLst/>
              <a:defRPr/>
            </a:lvl1pPr>
            <a:lvl2pPr marL="685800" indent="-342900">
              <a:tabLst/>
              <a:defRPr/>
            </a:lvl2pPr>
            <a:lvl3pPr marL="1029891" indent="-233363">
              <a:tabLst/>
              <a:defRPr/>
            </a:lvl3pPr>
            <a:lvl4pPr marL="1372791" indent="-177404">
              <a:tabLst/>
              <a:defRPr/>
            </a:lvl4pPr>
            <a:lvl5pPr marL="1715691" indent="-176213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69863" y="205979"/>
            <a:ext cx="8708369" cy="85725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169863" y="1313040"/>
            <a:ext cx="4231449" cy="34455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 marL="1028700" indent="-115888">
              <a:tabLst/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4620768" y="1313040"/>
            <a:ext cx="4399407" cy="34455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 marL="1028700" indent="-115888"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0771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5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69863" y="205979"/>
            <a:ext cx="8850311" cy="857250"/>
          </a:xfrm>
        </p:spPr>
        <p:txBody>
          <a:bodyPr/>
          <a:lstStyle>
            <a:lvl1pPr>
              <a:defRPr sz="3200" b="0" i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169864" y="1286171"/>
            <a:ext cx="4231448" cy="47982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>
                <a:latin typeface="Helvetica Neue" charset="0"/>
                <a:ea typeface="Helvetica Neue" charset="0"/>
                <a:cs typeface="Helvetica Neue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169864" y="1844616"/>
            <a:ext cx="4231448" cy="2963466"/>
          </a:xfrm>
        </p:spPr>
        <p:txBody>
          <a:bodyPr>
            <a:normAutofit/>
          </a:bodyPr>
          <a:lstStyle>
            <a:lvl1pPr>
              <a:defRPr sz="2000"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defRPr sz="1800">
                <a:latin typeface="Helvetica Neue" charset="0"/>
                <a:ea typeface="Helvetica Neue" charset="0"/>
                <a:cs typeface="Helvetica Neue" charset="0"/>
              </a:defRPr>
            </a:lvl2pPr>
            <a:lvl3pPr marL="1028700" indent="-114300">
              <a:defRPr sz="1600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 sz="1400"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 sz="1400">
                <a:latin typeface="Helvetica Neue" charset="0"/>
                <a:ea typeface="Helvetica Neue" charset="0"/>
                <a:cs typeface="Helvetica Neue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7344" y="1286171"/>
            <a:ext cx="4362831" cy="47982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>
                <a:latin typeface="Helvetica Neue" charset="0"/>
                <a:ea typeface="Helvetica Neue" charset="0"/>
                <a:cs typeface="Helvetica Neue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4"/>
          </p:nvPr>
        </p:nvSpPr>
        <p:spPr>
          <a:xfrm>
            <a:off x="4657344" y="1844616"/>
            <a:ext cx="4362831" cy="2963466"/>
          </a:xfrm>
        </p:spPr>
        <p:txBody>
          <a:bodyPr>
            <a:normAutofit/>
          </a:bodyPr>
          <a:lstStyle>
            <a:lvl1pPr>
              <a:defRPr sz="2000"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defRPr sz="1800">
                <a:latin typeface="Helvetica Neue" charset="0"/>
                <a:ea typeface="Helvetica Neue" charset="0"/>
                <a:cs typeface="Helvetica Neue" charset="0"/>
              </a:defRPr>
            </a:lvl2pPr>
            <a:lvl3pPr marL="1028700" indent="-114300">
              <a:defRPr sz="1600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 sz="1400"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 sz="1400">
                <a:latin typeface="Helvetica Neue" charset="0"/>
                <a:ea typeface="Helvetica Neue" charset="0"/>
                <a:cs typeface="Helvetica Neue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0967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32185">
              <a:buClr>
                <a:schemeClr val="tx1"/>
              </a:buClr>
              <a:buSzPct val="100000"/>
              <a:buFont typeface="Wingdings" charset="2"/>
              <a:buChar char="Ø"/>
              <a:tabLst/>
              <a:defRPr/>
            </a:lvl1pPr>
            <a:lvl2pPr marL="685800" indent="-342900">
              <a:tabLst/>
              <a:defRPr/>
            </a:lvl2pPr>
            <a:lvl3pPr marL="1029891" indent="-233363">
              <a:tabLst/>
              <a:defRPr/>
            </a:lvl3pPr>
            <a:lvl4pPr marL="1372791" indent="-177404">
              <a:tabLst/>
              <a:defRPr/>
            </a:lvl4pPr>
            <a:lvl5pPr marL="1715691" indent="-176213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5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169863" y="206663"/>
            <a:ext cx="8850312" cy="480131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>
              <a:lnSpc>
                <a:spcPct val="90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247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36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defRPr sz="2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>
                <a:latin typeface="Source Sans Pro Light"/>
                <a:cs typeface="Source Sans Pro Light"/>
              </a:defRPr>
            </a:lvl1pPr>
          </a:lstStyle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395611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32185">
              <a:buClr>
                <a:schemeClr val="tx1"/>
              </a:buClr>
              <a:buSzPct val="100000"/>
              <a:buFont typeface="Wingdings" charset="2"/>
              <a:buChar char="Ø"/>
              <a:tabLst/>
              <a:defRPr/>
            </a:lvl1pPr>
            <a:lvl2pPr marL="685800" indent="-342900">
              <a:tabLst/>
              <a:defRPr/>
            </a:lvl2pPr>
            <a:lvl3pPr marL="1029891" indent="-233363">
              <a:tabLst/>
              <a:defRPr/>
            </a:lvl3pPr>
            <a:lvl4pPr marL="1372791" indent="-177404">
              <a:tabLst/>
              <a:defRPr/>
            </a:lvl4pPr>
            <a:lvl5pPr marL="1715691" indent="-176213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atabricks_logoTM_rgb_TM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9863" y="4821238"/>
            <a:ext cx="1071562" cy="16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63" y="204787"/>
            <a:ext cx="3008313" cy="2000428"/>
          </a:xfrm>
        </p:spPr>
        <p:txBody>
          <a:bodyPr anchor="t">
            <a:noAutofit/>
          </a:bodyPr>
          <a:lstStyle>
            <a:lvl1pPr algn="l">
              <a:defRPr sz="4000" b="0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3489" y="204788"/>
            <a:ext cx="5506686" cy="438983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9863" y="2621494"/>
            <a:ext cx="3008313" cy="197313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6157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5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63" y="3600450"/>
            <a:ext cx="8840025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9863" y="459581"/>
            <a:ext cx="8840025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9863" y="4025503"/>
            <a:ext cx="8840025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695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5245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7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8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Relationship Id="rId9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0.xml"/><Relationship Id="rId13" Type="http://schemas.openxmlformats.org/officeDocument/2006/relationships/theme" Target="../theme/theme5.xml"/><Relationship Id="rId1" Type="http://schemas.openxmlformats.org/officeDocument/2006/relationships/slideLayout" Target="../slideLayouts/slideLayout49.xml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6.xml"/><Relationship Id="rId9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8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1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8.xml"/><Relationship Id="rId9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946150" y="206375"/>
            <a:ext cx="717232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946150" y="1312863"/>
            <a:ext cx="7172325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5" r:id="rId13"/>
    <p:sldLayoutId id="2147483716" r:id="rId14"/>
    <p:sldLayoutId id="2147483717" r:id="rId1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b="0" i="0" kern="1200">
          <a:solidFill>
            <a:srgbClr val="404040"/>
          </a:solidFill>
          <a:latin typeface="Helvetica Neue" charset="0"/>
          <a:ea typeface="Helvetica Neue" charset="0"/>
          <a:cs typeface="Helvetica Neue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MS PGothic" pitchFamily="34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MS PGothic" pitchFamily="34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MS PGothic" pitchFamily="34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MS PGothic" pitchFamily="34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SzPct val="90000"/>
        <a:buFont typeface="Arial" pitchFamily="34" charset="0"/>
        <a:defRPr sz="2400" b="0" i="0" kern="1200">
          <a:solidFill>
            <a:srgbClr val="404040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628650" indent="-171450" algn="l" defTabSz="457200" rtl="0" eaLnBrk="0" fontAlgn="base" hangingPunct="0">
        <a:spcBef>
          <a:spcPct val="20000"/>
        </a:spcBef>
        <a:spcAft>
          <a:spcPct val="0"/>
        </a:spcAft>
        <a:buSzPct val="90000"/>
        <a:buFont typeface="Arial" pitchFamily="34" charset="0"/>
        <a:buChar char="•"/>
        <a:defRPr sz="2000" b="0" i="0" kern="1200">
          <a:solidFill>
            <a:srgbClr val="404040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1089025" indent="-174625" algn="l" defTabSz="457200" rtl="0" eaLnBrk="0" fontAlgn="base" hangingPunct="0">
        <a:spcBef>
          <a:spcPct val="20000"/>
        </a:spcBef>
        <a:spcAft>
          <a:spcPct val="0"/>
        </a:spcAft>
        <a:buSzPct val="100000"/>
        <a:buFont typeface="Lucida Grande" charset="0"/>
        <a:buChar char="–"/>
        <a:defRPr b="0" i="0" kern="1200">
          <a:solidFill>
            <a:srgbClr val="404040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541463" indent="-169863" algn="l" defTabSz="457200" rtl="0" eaLnBrk="0" fontAlgn="base" hangingPunct="0">
        <a:spcBef>
          <a:spcPct val="20000"/>
        </a:spcBef>
        <a:spcAft>
          <a:spcPct val="0"/>
        </a:spcAft>
        <a:buSzPct val="90000"/>
        <a:buFont typeface="Arial" pitchFamily="34" charset="0"/>
        <a:buChar char="•"/>
        <a:defRPr b="0" i="0" kern="1200">
          <a:solidFill>
            <a:srgbClr val="404040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2001838" indent="-173038" algn="l" defTabSz="457200" rtl="0" eaLnBrk="0" fontAlgn="base" hangingPunct="0">
        <a:spcBef>
          <a:spcPct val="20000"/>
        </a:spcBef>
        <a:spcAft>
          <a:spcPct val="0"/>
        </a:spcAft>
        <a:buFont typeface="Lucida Grande" charset="0"/>
        <a:buChar char="-"/>
        <a:defRPr b="0" i="0" kern="1200">
          <a:solidFill>
            <a:srgbClr val="404040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12/13/16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221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Wingdings" charset="2"/>
        <a:buNone/>
        <a:defRPr sz="21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5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12/13/16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907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Wingdings" charset="2"/>
        <a:buNone/>
        <a:defRPr sz="21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5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12/13/16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240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Wingdings" charset="2"/>
        <a:buNone/>
        <a:defRPr sz="21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5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12/13/16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03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814" r:id="rId12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Wingdings" charset="2"/>
        <a:buNone/>
        <a:defRPr sz="21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5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12/13/16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713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Wingdings" charset="2"/>
        <a:buNone/>
        <a:defRPr sz="21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5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4" Type="http://schemas.openxmlformats.org/officeDocument/2006/relationships/image" Target="../media/image40.tiff"/><Relationship Id="rId5" Type="http://schemas.openxmlformats.org/officeDocument/2006/relationships/image" Target="../media/image41.tiff"/><Relationship Id="rId6" Type="http://schemas.openxmlformats.org/officeDocument/2006/relationships/image" Target="../media/image42.tiff"/><Relationship Id="rId7" Type="http://schemas.openxmlformats.org/officeDocument/2006/relationships/image" Target="../media/image43.png"/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2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4" Type="http://schemas.openxmlformats.org/officeDocument/2006/relationships/image" Target="../media/image40.tiff"/><Relationship Id="rId5" Type="http://schemas.openxmlformats.org/officeDocument/2006/relationships/image" Target="../media/image41.tiff"/><Relationship Id="rId6" Type="http://schemas.openxmlformats.org/officeDocument/2006/relationships/image" Target="../media/image42.tiff"/><Relationship Id="rId7" Type="http://schemas.openxmlformats.org/officeDocument/2006/relationships/image" Target="../media/image43.png"/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25.tiff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1.tiff"/><Relationship Id="rId12" Type="http://schemas.openxmlformats.org/officeDocument/2006/relationships/image" Target="../media/image52.tiff"/><Relationship Id="rId13" Type="http://schemas.openxmlformats.org/officeDocument/2006/relationships/image" Target="../media/image53.tiff"/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25.tiff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jp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2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image" Target="../media/image2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4" Type="http://schemas.openxmlformats.org/officeDocument/2006/relationships/image" Target="../media/image55.tiff"/><Relationship Id="rId5" Type="http://schemas.openxmlformats.org/officeDocument/2006/relationships/image" Target="../media/image56.tiff"/><Relationship Id="rId6" Type="http://schemas.openxmlformats.org/officeDocument/2006/relationships/image" Target="../media/image57.tiff"/><Relationship Id="rId7" Type="http://schemas.openxmlformats.org/officeDocument/2006/relationships/image" Target="../media/image58.tiff"/><Relationship Id="rId8" Type="http://schemas.openxmlformats.org/officeDocument/2006/relationships/image" Target="../media/image59.tiff"/><Relationship Id="rId9" Type="http://schemas.openxmlformats.org/officeDocument/2006/relationships/image" Target="../media/image60.tiff"/><Relationship Id="rId10" Type="http://schemas.openxmlformats.org/officeDocument/2006/relationships/image" Target="../media/image61.tiff"/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4" Type="http://schemas.openxmlformats.org/officeDocument/2006/relationships/image" Target="../media/image63.tiff"/><Relationship Id="rId5" Type="http://schemas.openxmlformats.org/officeDocument/2006/relationships/image" Target="../media/image64.tiff"/><Relationship Id="rId6" Type="http://schemas.openxmlformats.org/officeDocument/2006/relationships/image" Target="../media/image65.tiff"/><Relationship Id="rId7" Type="http://schemas.openxmlformats.org/officeDocument/2006/relationships/image" Target="../media/image66.tiff"/><Relationship Id="rId8" Type="http://schemas.openxmlformats.org/officeDocument/2006/relationships/image" Target="../media/image67.tiff"/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4" Type="http://schemas.openxmlformats.org/officeDocument/2006/relationships/image" Target="../media/image69.tiff"/><Relationship Id="rId5" Type="http://schemas.openxmlformats.org/officeDocument/2006/relationships/image" Target="../media/image70.tiff"/><Relationship Id="rId6" Type="http://schemas.openxmlformats.org/officeDocument/2006/relationships/image" Target="../media/image71.tiff"/><Relationship Id="rId7" Type="http://schemas.openxmlformats.org/officeDocument/2006/relationships/image" Target="../media/image72.tiff"/><Relationship Id="rId8" Type="http://schemas.openxmlformats.org/officeDocument/2006/relationships/image" Target="../media/image73.tiff"/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4" Type="http://schemas.openxmlformats.org/officeDocument/2006/relationships/image" Target="../media/image75.tiff"/><Relationship Id="rId5" Type="http://schemas.openxmlformats.org/officeDocument/2006/relationships/image" Target="../media/image76.tiff"/><Relationship Id="rId6" Type="http://schemas.openxmlformats.org/officeDocument/2006/relationships/image" Target="../media/image77.tiff"/><Relationship Id="rId7" Type="http://schemas.openxmlformats.org/officeDocument/2006/relationships/image" Target="../media/image78.tiff"/><Relationship Id="rId8" Type="http://schemas.openxmlformats.org/officeDocument/2006/relationships/image" Target="../media/image79.tiff"/><Relationship Id="rId9" Type="http://schemas.openxmlformats.org/officeDocument/2006/relationships/image" Target="../media/image80.tiff"/><Relationship Id="rId10" Type="http://schemas.openxmlformats.org/officeDocument/2006/relationships/image" Target="../media/image81.tiff"/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5" Type="http://schemas.openxmlformats.org/officeDocument/2006/relationships/image" Target="../media/image24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image" Target="../media/image25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image" Target="../media/image25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tiff"/><Relationship Id="rId4" Type="http://schemas.openxmlformats.org/officeDocument/2006/relationships/image" Target="../media/image84.tiff"/><Relationship Id="rId5" Type="http://schemas.openxmlformats.org/officeDocument/2006/relationships/image" Target="../media/image85.tiff"/><Relationship Id="rId6" Type="http://schemas.openxmlformats.org/officeDocument/2006/relationships/image" Target="../media/image86.tiff"/><Relationship Id="rId7" Type="http://schemas.openxmlformats.org/officeDocument/2006/relationships/image" Target="../media/image87.emf"/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82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iff"/><Relationship Id="rId4" Type="http://schemas.openxmlformats.org/officeDocument/2006/relationships/image" Target="../media/image89.tiff"/><Relationship Id="rId5" Type="http://schemas.openxmlformats.org/officeDocument/2006/relationships/image" Target="../media/image90.tiff"/><Relationship Id="rId6" Type="http://schemas.openxmlformats.org/officeDocument/2006/relationships/image" Target="../media/image91.tiff"/><Relationship Id="rId7" Type="http://schemas.openxmlformats.org/officeDocument/2006/relationships/image" Target="../media/image92.tiff"/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iff"/><Relationship Id="rId4" Type="http://schemas.openxmlformats.org/officeDocument/2006/relationships/image" Target="../media/image92.tiff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66.xml"/><Relationship Id="rId2" Type="http://schemas.openxmlformats.org/officeDocument/2006/relationships/image" Target="../media/image25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96.png"/><Relationship Id="rId6" Type="http://schemas.openxmlformats.org/officeDocument/2006/relationships/image" Target="../media/image10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6.png"/><Relationship Id="rId3" Type="http://schemas.openxmlformats.org/officeDocument/2006/relationships/image" Target="../media/image10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5.tiff"/><Relationship Id="rId3" Type="http://schemas.openxmlformats.org/officeDocument/2006/relationships/image" Target="../media/image26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3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jpeg"/><Relationship Id="rId6" Type="http://schemas.microsoft.com/office/2007/relationships/hdphoto" Target="../media/hdphoto1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3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4" Type="http://schemas.openxmlformats.org/officeDocument/2006/relationships/image" Target="../media/image10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7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2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4" Type="http://schemas.openxmlformats.org/officeDocument/2006/relationships/image" Target="../media/image26.tiff"/><Relationship Id="rId5" Type="http://schemas.openxmlformats.org/officeDocument/2006/relationships/image" Target="../media/image27.tiff"/><Relationship Id="rId6" Type="http://schemas.openxmlformats.org/officeDocument/2006/relationships/image" Target="../media/image28.tiff"/><Relationship Id="rId7" Type="http://schemas.openxmlformats.org/officeDocument/2006/relationships/image" Target="../media/image29.emf"/><Relationship Id="rId8" Type="http://schemas.openxmlformats.org/officeDocument/2006/relationships/image" Target="../media/image30.emf"/><Relationship Id="rId9" Type="http://schemas.openxmlformats.org/officeDocument/2006/relationships/image" Target="../media/image31.tiff"/><Relationship Id="rId10" Type="http://schemas.openxmlformats.org/officeDocument/2006/relationships/image" Target="../media/image32.tiff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03.jpg"/><Relationship Id="rId7" Type="http://schemas.openxmlformats.org/officeDocument/2006/relationships/image" Target="../media/image104.png"/><Relationship Id="rId8" Type="http://schemas.openxmlformats.org/officeDocument/2006/relationships/image" Target="../media/image110.png"/><Relationship Id="rId9" Type="http://schemas.openxmlformats.org/officeDocument/2006/relationships/image" Target="../media/image106.jpeg"/><Relationship Id="rId10" Type="http://schemas.microsoft.com/office/2007/relationships/hdphoto" Target="../media/hdphoto2.wdp"/><Relationship Id="rId11" Type="http://schemas.openxmlformats.org/officeDocument/2006/relationships/image" Target="../media/image11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04.png"/><Relationship Id="rId7" Type="http://schemas.openxmlformats.org/officeDocument/2006/relationships/image" Target="../media/image110.png"/><Relationship Id="rId8" Type="http://schemas.openxmlformats.org/officeDocument/2006/relationships/image" Target="../media/image106.jpeg"/><Relationship Id="rId9" Type="http://schemas.microsoft.com/office/2007/relationships/hdphoto" Target="../media/hdphoto2.wdp"/><Relationship Id="rId10" Type="http://schemas.openxmlformats.org/officeDocument/2006/relationships/image" Target="../media/image11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3.png"/></Relationships>
</file>

<file path=ppt/slides/_rels/slide6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5.png"/><Relationship Id="rId12" Type="http://schemas.openxmlformats.org/officeDocument/2006/relationships/image" Target="../media/image126.png"/><Relationship Id="rId13" Type="http://schemas.openxmlformats.org/officeDocument/2006/relationships/image" Target="../media/image127.png"/><Relationship Id="rId14" Type="http://schemas.openxmlformats.org/officeDocument/2006/relationships/image" Target="../media/image128.png"/><Relationship Id="rId15" Type="http://schemas.openxmlformats.org/officeDocument/2006/relationships/image" Target="../media/image129.png"/><Relationship Id="rId16" Type="http://schemas.openxmlformats.org/officeDocument/2006/relationships/image" Target="../media/image13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Relationship Id="rId8" Type="http://schemas.openxmlformats.org/officeDocument/2006/relationships/image" Target="../media/image122.png"/><Relationship Id="rId9" Type="http://schemas.openxmlformats.org/officeDocument/2006/relationships/image" Target="../media/image123.png"/><Relationship Id="rId10" Type="http://schemas.openxmlformats.org/officeDocument/2006/relationships/image" Target="../media/image12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emf"/><Relationship Id="rId12" Type="http://schemas.openxmlformats.org/officeDocument/2006/relationships/image" Target="../media/image31.tiff"/><Relationship Id="rId13" Type="http://schemas.openxmlformats.org/officeDocument/2006/relationships/image" Target="../media/image32.tiff"/><Relationship Id="rId14" Type="http://schemas.openxmlformats.org/officeDocument/2006/relationships/image" Target="../media/image37.tiff"/><Relationship Id="rId15" Type="http://schemas.openxmlformats.org/officeDocument/2006/relationships/image" Target="../media/image38.tiff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tiff"/><Relationship Id="rId4" Type="http://schemas.openxmlformats.org/officeDocument/2006/relationships/image" Target="../media/image33.tiff"/><Relationship Id="rId5" Type="http://schemas.openxmlformats.org/officeDocument/2006/relationships/image" Target="../media/image34.tiff"/><Relationship Id="rId6" Type="http://schemas.openxmlformats.org/officeDocument/2006/relationships/image" Target="../media/image35.tiff"/><Relationship Id="rId7" Type="http://schemas.openxmlformats.org/officeDocument/2006/relationships/image" Target="../media/image36.tiff"/><Relationship Id="rId8" Type="http://schemas.openxmlformats.org/officeDocument/2006/relationships/image" Target="../media/image27.tiff"/><Relationship Id="rId9" Type="http://schemas.openxmlformats.org/officeDocument/2006/relationships/image" Target="../media/image28.tiff"/><Relationship Id="rId10" Type="http://schemas.openxmlformats.org/officeDocument/2006/relationships/image" Target="../media/image29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2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4" Type="http://schemas.openxmlformats.org/officeDocument/2006/relationships/image" Target="../media/image40.tiff"/><Relationship Id="rId5" Type="http://schemas.openxmlformats.org/officeDocument/2006/relationships/image" Target="../media/image41.tiff"/><Relationship Id="rId6" Type="http://schemas.openxmlformats.org/officeDocument/2006/relationships/image" Target="../media/image42.tiff"/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2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850901"/>
            <a:ext cx="8520599" cy="167944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 dirty="0"/>
              <a:t>The </a:t>
            </a:r>
            <a:r>
              <a:rPr lang="en" sz="4800" b="1" dirty="0"/>
              <a:t>RISE</a:t>
            </a:r>
            <a:r>
              <a:rPr lang="en" sz="4800" dirty="0"/>
              <a:t> Lab:</a:t>
            </a:r>
            <a:r>
              <a:rPr lang="en" dirty="0"/>
              <a:t> </a:t>
            </a:r>
            <a:r>
              <a:rPr lang="en" sz="4800" dirty="0" smtClean="0"/>
              <a:t>Real-time </a:t>
            </a:r>
            <a:r>
              <a:rPr lang="en-US" sz="4800" dirty="0" smtClean="0"/>
              <a:t>Intelligent</a:t>
            </a:r>
            <a:r>
              <a:rPr lang="en" sz="4800" dirty="0" smtClean="0"/>
              <a:t> </a:t>
            </a:r>
            <a:r>
              <a:rPr lang="en" sz="4800" dirty="0"/>
              <a:t>Secure </a:t>
            </a:r>
            <a:r>
              <a:rPr lang="en-US" sz="4800" dirty="0" smtClean="0"/>
              <a:t>Execution</a:t>
            </a:r>
            <a:endParaRPr lang="en-US" sz="4800"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0" y="2821425"/>
            <a:ext cx="9144000" cy="1940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dirty="0" err="1" smtClean="0">
                <a:latin typeface="Helvetica Neue" charset="0"/>
                <a:ea typeface="Helvetica Neue" charset="0"/>
                <a:cs typeface="Helvetica Neue" charset="0"/>
              </a:rPr>
              <a:t>Krste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200" dirty="0" err="1" smtClean="0">
                <a:latin typeface="Helvetica Neue" charset="0"/>
                <a:ea typeface="Helvetica Neue" charset="0"/>
                <a:cs typeface="Helvetica Neue" charset="0"/>
              </a:rPr>
              <a:t>Asanovic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, </a:t>
            </a:r>
            <a:r>
              <a:rPr lang="en" sz="2200" dirty="0" smtClean="0">
                <a:latin typeface="Helvetica Neue" charset="0"/>
                <a:ea typeface="Helvetica Neue" charset="0"/>
                <a:cs typeface="Helvetica Neue" charset="0"/>
              </a:rPr>
              <a:t>Ali Gho</a:t>
            </a:r>
            <a:r>
              <a:rPr lang="en-US" sz="2200" dirty="0" err="1" smtClean="0">
                <a:latin typeface="Helvetica Neue" charset="0"/>
                <a:ea typeface="Helvetica Neue" charset="0"/>
                <a:cs typeface="Helvetica Neue" charset="0"/>
              </a:rPr>
              <a:t>dsi</a:t>
            </a:r>
            <a:r>
              <a:rPr lang="en" sz="2200" dirty="0" smtClean="0">
                <a:latin typeface="Helvetica Neue" charset="0"/>
                <a:ea typeface="Helvetica Neue" charset="0"/>
                <a:cs typeface="Helvetica Neue" charset="0"/>
              </a:rPr>
              <a:t>, 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Ken Goldberg, </a:t>
            </a:r>
            <a:r>
              <a:rPr lang="en" sz="2200" b="1" dirty="0" smtClean="0">
                <a:latin typeface="Helvetica Neue" charset="0"/>
                <a:ea typeface="Helvetica Neue" charset="0"/>
                <a:cs typeface="Helvetica Neue" charset="0"/>
              </a:rPr>
              <a:t>Joey </a:t>
            </a:r>
            <a:r>
              <a:rPr lang="en" sz="2200" b="1" dirty="0">
                <a:latin typeface="Helvetica Neue" charset="0"/>
                <a:ea typeface="Helvetica Neue" charset="0"/>
                <a:cs typeface="Helvetica Neue" charset="0"/>
              </a:rPr>
              <a:t>Gonzalez</a:t>
            </a:r>
            <a:r>
              <a:rPr lang="en" sz="2200" dirty="0">
                <a:latin typeface="Helvetica Neue" charset="0"/>
                <a:ea typeface="Helvetica Neue" charset="0"/>
                <a:cs typeface="Helvetica Neue" charset="0"/>
              </a:rPr>
              <a:t>, </a:t>
            </a:r>
            <a:r>
              <a:rPr lang="en-US" sz="2200" b="1" dirty="0" smtClean="0">
                <a:latin typeface="Helvetica Neue" charset="0"/>
                <a:ea typeface="Helvetica Neue" charset="0"/>
                <a:cs typeface="Helvetica Neue" charset="0"/>
              </a:rPr>
              <a:t>Joe </a:t>
            </a:r>
            <a:r>
              <a:rPr lang="en-US" sz="2200" b="1" dirty="0" err="1" smtClean="0">
                <a:latin typeface="Helvetica Neue" charset="0"/>
                <a:ea typeface="Helvetica Neue" charset="0"/>
                <a:cs typeface="Helvetica Neue" charset="0"/>
              </a:rPr>
              <a:t>Hellerstein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, </a:t>
            </a:r>
            <a:r>
              <a:rPr lang="en" sz="2200" dirty="0" smtClean="0">
                <a:latin typeface="Helvetica Neue" charset="0"/>
                <a:ea typeface="Helvetica Neue" charset="0"/>
                <a:cs typeface="Helvetica Neue" charset="0"/>
              </a:rPr>
              <a:t>Michael </a:t>
            </a:r>
            <a:r>
              <a:rPr lang="en" sz="2200" dirty="0">
                <a:latin typeface="Helvetica Neue" charset="0"/>
                <a:ea typeface="Helvetica Neue" charset="0"/>
                <a:cs typeface="Helvetica Neue" charset="0"/>
              </a:rPr>
              <a:t>Jordan, 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Randy Katz, </a:t>
            </a:r>
            <a:r>
              <a:rPr lang="en" sz="2200" dirty="0" smtClean="0">
                <a:latin typeface="Helvetica Neue" charset="0"/>
                <a:ea typeface="Helvetica Neue" charset="0"/>
                <a:cs typeface="Helvetica Neue" charset="0"/>
              </a:rPr>
              <a:t>Dave </a:t>
            </a:r>
            <a:r>
              <a:rPr lang="en" sz="2200" dirty="0">
                <a:latin typeface="Helvetica Neue" charset="0"/>
                <a:ea typeface="Helvetica Neue" charset="0"/>
                <a:cs typeface="Helvetica Neue" charset="0"/>
              </a:rPr>
              <a:t>Patterson, 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" sz="2200" b="1" dirty="0" err="1" smtClean="0">
                <a:latin typeface="Helvetica Neue" charset="0"/>
                <a:ea typeface="Helvetica Neue" charset="0"/>
                <a:cs typeface="Helvetica Neue" charset="0"/>
              </a:rPr>
              <a:t>Raluca</a:t>
            </a:r>
            <a:r>
              <a:rPr lang="en-US" sz="2200" b="1" dirty="0" smtClean="0">
                <a:latin typeface="Helvetica Neue" charset="0"/>
                <a:ea typeface="Helvetica Neue" charset="0"/>
                <a:cs typeface="Helvetica Neue" charset="0"/>
              </a:rPr>
              <a:t> Ada</a:t>
            </a:r>
            <a:r>
              <a:rPr lang="en" sz="2200" b="1" dirty="0" smtClean="0">
                <a:latin typeface="Helvetica Neue" charset="0"/>
                <a:ea typeface="Helvetica Neue" charset="0"/>
                <a:cs typeface="Helvetica Neue" charset="0"/>
              </a:rPr>
              <a:t> Popa</a:t>
            </a:r>
            <a:r>
              <a:rPr lang="en" sz="2200" dirty="0">
                <a:latin typeface="Helvetica Neue" charset="0"/>
                <a:ea typeface="Helvetica Neue" charset="0"/>
                <a:cs typeface="Helvetica Neue" charset="0"/>
              </a:rPr>
              <a:t>, </a:t>
            </a:r>
            <a:r>
              <a:rPr lang="en" sz="2200" b="1" dirty="0" smtClean="0">
                <a:latin typeface="Helvetica Neue" charset="0"/>
                <a:ea typeface="Helvetica Neue" charset="0"/>
                <a:cs typeface="Helvetica Neue" charset="0"/>
              </a:rPr>
              <a:t>Ion Stoica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, </a:t>
            </a:r>
            <a:r>
              <a:rPr lang="is-IS" sz="2200" dirty="0" smtClean="0">
                <a:latin typeface="Helvetica Neue" charset="0"/>
                <a:ea typeface="Helvetica Neue" charset="0"/>
                <a:cs typeface="Helvetica Neue" charset="0"/>
              </a:rPr>
              <a:t>…</a:t>
            </a:r>
            <a:endParaRPr lang="en-US" sz="2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87092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4565694" y="0"/>
            <a:ext cx="0" cy="51435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18539" y="1657730"/>
            <a:ext cx="1150978" cy="169086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580234" y="3147278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28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621227" y="2066916"/>
            <a:ext cx="1450304" cy="8991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3529880" y="1904521"/>
            <a:ext cx="1987235" cy="1149595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391150" y="308185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7181" y="216437"/>
            <a:ext cx="1379292" cy="182038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TextBox 31"/>
          <p:cNvSpPr txBox="1"/>
          <p:nvPr/>
        </p:nvSpPr>
        <p:spPr>
          <a:xfrm>
            <a:off x="5214417" y="364246"/>
            <a:ext cx="2615456" cy="1387381"/>
          </a:xfrm>
          <a:prstGeom prst="rect">
            <a:avLst/>
          </a:prstGeom>
          <a:gradFill>
            <a:gsLst>
              <a:gs pos="50000">
                <a:srgbClr val="FFFFFF">
                  <a:alpha val="90000"/>
                </a:srgbClr>
              </a:gs>
              <a:gs pos="11000">
                <a:srgbClr val="FFFFFF">
                  <a:alpha val="84000"/>
                </a:srgbClr>
              </a:gs>
              <a:gs pos="0">
                <a:schemeClr val="bg1">
                  <a:alpha val="0"/>
                </a:schemeClr>
              </a:gs>
              <a:gs pos="88000">
                <a:schemeClr val="bg1">
                  <a:alpha val="87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Conference</a:t>
            </a:r>
          </a:p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Papers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5672398" y="2224994"/>
            <a:ext cx="2952854" cy="2202168"/>
            <a:chOff x="4236247" y="4306975"/>
            <a:chExt cx="2952854" cy="2202168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36247" y="4306975"/>
              <a:ext cx="2061779" cy="1507351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74525" y="4695623"/>
              <a:ext cx="2014576" cy="1308166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6589" y="5023824"/>
              <a:ext cx="1605224" cy="148531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6" name="TextBox 25"/>
          <p:cNvSpPr txBox="1"/>
          <p:nvPr/>
        </p:nvSpPr>
        <p:spPr>
          <a:xfrm>
            <a:off x="5382248" y="2636954"/>
            <a:ext cx="3684656" cy="1790208"/>
          </a:xfrm>
          <a:prstGeom prst="rect">
            <a:avLst/>
          </a:prstGeom>
          <a:gradFill>
            <a:gsLst>
              <a:gs pos="50000">
                <a:srgbClr val="FFFFFF">
                  <a:alpha val="90000"/>
                </a:srgbClr>
              </a:gs>
              <a:gs pos="11000">
                <a:srgbClr val="FFFFFF">
                  <a:alpha val="84000"/>
                </a:srgbClr>
              </a:gs>
              <a:gs pos="0">
                <a:schemeClr val="bg1">
                  <a:alpha val="0"/>
                </a:schemeClr>
              </a:gs>
              <a:gs pos="88000">
                <a:schemeClr val="bg1">
                  <a:alpha val="87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Dashboards and </a:t>
            </a:r>
          </a:p>
          <a:p>
            <a:pPr algn="ctr"/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Reports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34757" y="5312489"/>
            <a:ext cx="2382459" cy="226053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214417" y="6138496"/>
            <a:ext cx="3639161" cy="1087080"/>
          </a:xfrm>
          <a:prstGeom prst="rect">
            <a:avLst/>
          </a:prstGeom>
          <a:gradFill>
            <a:gsLst>
              <a:gs pos="50000">
                <a:srgbClr val="FFFFFF">
                  <a:alpha val="90000"/>
                </a:srgbClr>
              </a:gs>
              <a:gs pos="11000">
                <a:srgbClr val="FFFFFF">
                  <a:alpha val="84000"/>
                </a:srgbClr>
              </a:gs>
              <a:gs pos="0">
                <a:schemeClr val="bg1">
                  <a:alpha val="0"/>
                </a:schemeClr>
              </a:gs>
              <a:gs pos="88000">
                <a:schemeClr val="bg1">
                  <a:alpha val="87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Drive Actions</a:t>
            </a:r>
          </a:p>
        </p:txBody>
      </p:sp>
    </p:spTree>
    <p:extLst>
      <p:ext uri="{BB962C8B-B14F-4D97-AF65-F5344CB8AC3E}">
        <p14:creationId xmlns:p14="http://schemas.microsoft.com/office/powerpoint/2010/main" val="1834699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4565694" y="0"/>
            <a:ext cx="0" cy="51435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18539" y="1657730"/>
            <a:ext cx="1150978" cy="169086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580234" y="3147278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28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621227" y="2066916"/>
            <a:ext cx="1450304" cy="8991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3529880" y="1904521"/>
            <a:ext cx="1987235" cy="1149595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391150" y="308185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1826" y="142518"/>
            <a:ext cx="1379292" cy="182038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TextBox 31"/>
          <p:cNvSpPr txBox="1"/>
          <p:nvPr/>
        </p:nvSpPr>
        <p:spPr>
          <a:xfrm>
            <a:off x="4379062" y="290327"/>
            <a:ext cx="2615456" cy="1387381"/>
          </a:xfrm>
          <a:prstGeom prst="rect">
            <a:avLst/>
          </a:prstGeom>
          <a:gradFill>
            <a:gsLst>
              <a:gs pos="50000">
                <a:srgbClr val="FFFFFF">
                  <a:alpha val="90000"/>
                </a:srgbClr>
              </a:gs>
              <a:gs pos="11000">
                <a:srgbClr val="FFFFFF">
                  <a:alpha val="84000"/>
                </a:srgbClr>
              </a:gs>
              <a:gs pos="0">
                <a:schemeClr val="bg1">
                  <a:alpha val="0"/>
                </a:schemeClr>
              </a:gs>
              <a:gs pos="88000">
                <a:schemeClr val="bg1">
                  <a:alpha val="87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Conference</a:t>
            </a:r>
          </a:p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Papers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6881473" y="142518"/>
            <a:ext cx="2273500" cy="1695522"/>
            <a:chOff x="4236247" y="4306975"/>
            <a:chExt cx="2952854" cy="2202168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36247" y="4306975"/>
              <a:ext cx="2061779" cy="1507351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74525" y="4695623"/>
              <a:ext cx="2014576" cy="1308166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6589" y="5023824"/>
              <a:ext cx="1605224" cy="148531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6" name="TextBox 25"/>
          <p:cNvSpPr txBox="1"/>
          <p:nvPr/>
        </p:nvSpPr>
        <p:spPr>
          <a:xfrm>
            <a:off x="6708531" y="402805"/>
            <a:ext cx="2446442" cy="1283562"/>
          </a:xfrm>
          <a:prstGeom prst="rect">
            <a:avLst/>
          </a:prstGeom>
          <a:gradFill>
            <a:gsLst>
              <a:gs pos="50000">
                <a:srgbClr val="FFFFFF">
                  <a:alpha val="90000"/>
                </a:srgbClr>
              </a:gs>
              <a:gs pos="11000">
                <a:srgbClr val="FFFFFF">
                  <a:alpha val="84000"/>
                </a:srgbClr>
              </a:gs>
              <a:gs pos="0">
                <a:schemeClr val="bg1">
                  <a:alpha val="0"/>
                </a:schemeClr>
              </a:gs>
              <a:gs pos="88000">
                <a:schemeClr val="bg1">
                  <a:alpha val="87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Dashboards and </a:t>
            </a:r>
          </a:p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Reports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2284" y="2291145"/>
            <a:ext cx="2382459" cy="226053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331944" y="3117152"/>
            <a:ext cx="3639161" cy="1087080"/>
          </a:xfrm>
          <a:prstGeom prst="rect">
            <a:avLst/>
          </a:prstGeom>
          <a:gradFill>
            <a:gsLst>
              <a:gs pos="50000">
                <a:srgbClr val="FFFFFF">
                  <a:alpha val="90000"/>
                </a:srgbClr>
              </a:gs>
              <a:gs pos="11000">
                <a:srgbClr val="FFFFFF">
                  <a:alpha val="84000"/>
                </a:srgbClr>
              </a:gs>
              <a:gs pos="0">
                <a:schemeClr val="bg1">
                  <a:alpha val="0"/>
                </a:schemeClr>
              </a:gs>
              <a:gs pos="88000">
                <a:schemeClr val="bg1">
                  <a:alpha val="87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3600" b="1" dirty="0" smtClean="0">
                <a:latin typeface="Helvetica Neue" charset="0"/>
                <a:ea typeface="Helvetica Neue" charset="0"/>
                <a:cs typeface="Helvetica Neue" charset="0"/>
              </a:rPr>
              <a:t>Drive Actions</a:t>
            </a:r>
          </a:p>
        </p:txBody>
      </p:sp>
    </p:spTree>
    <p:extLst>
      <p:ext uri="{BB962C8B-B14F-4D97-AF65-F5344CB8AC3E}">
        <p14:creationId xmlns:p14="http://schemas.microsoft.com/office/powerpoint/2010/main" val="2134001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4565694" y="0"/>
            <a:ext cx="0" cy="51435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18539" y="1657730"/>
            <a:ext cx="1150978" cy="169086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580234" y="3147278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28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621227" y="2066916"/>
            <a:ext cx="1450304" cy="8991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3529880" y="1904521"/>
            <a:ext cx="1987235" cy="1149595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391150" y="308185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9208" y="1075660"/>
            <a:ext cx="1095743" cy="103966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097234" y="133234"/>
            <a:ext cx="3639161" cy="1087080"/>
          </a:xfrm>
          <a:prstGeom prst="rect">
            <a:avLst/>
          </a:prstGeom>
          <a:gradFill>
            <a:gsLst>
              <a:gs pos="50000">
                <a:srgbClr val="FFFFFF">
                  <a:alpha val="90000"/>
                </a:srgbClr>
              </a:gs>
              <a:gs pos="11000">
                <a:srgbClr val="FFFFFF">
                  <a:alpha val="84000"/>
                </a:srgbClr>
              </a:gs>
              <a:gs pos="0">
                <a:schemeClr val="bg1">
                  <a:alpha val="0"/>
                </a:schemeClr>
              </a:gs>
              <a:gs pos="88000">
                <a:schemeClr val="bg1">
                  <a:alpha val="87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3600" b="1" dirty="0" smtClean="0">
                <a:latin typeface="Helvetica Neue" charset="0"/>
                <a:ea typeface="Helvetica Neue" charset="0"/>
                <a:cs typeface="Helvetica Neue" charset="0"/>
              </a:rPr>
              <a:t>Drive Actions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147" y="3312763"/>
            <a:ext cx="1045333" cy="93598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54423" y="2335608"/>
            <a:ext cx="1344042" cy="95437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39182" y="920250"/>
            <a:ext cx="1355240" cy="1219944"/>
          </a:xfrm>
          <a:prstGeom prst="rect">
            <a:avLst/>
          </a:prstGeom>
        </p:spPr>
      </p:pic>
      <p:pic>
        <p:nvPicPr>
          <p:cNvPr id="52" name="Shape 1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79155" y="4161019"/>
            <a:ext cx="797276" cy="759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1872" y="1200366"/>
            <a:ext cx="1114567" cy="83645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93790" y="4430011"/>
            <a:ext cx="563076" cy="5966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0"/>
          <a:srcRect l="31247" r="32904"/>
          <a:stretch/>
        </p:blipFill>
        <p:spPr>
          <a:xfrm>
            <a:off x="8196640" y="3690718"/>
            <a:ext cx="816850" cy="13996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91457" y="4049202"/>
            <a:ext cx="849960" cy="8499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81636" y="3459019"/>
            <a:ext cx="1035178" cy="7415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3"/>
          <a:srcRect l="9541" t="23338" r="6937" b="17396"/>
          <a:stretch/>
        </p:blipFill>
        <p:spPr>
          <a:xfrm>
            <a:off x="7039191" y="2119948"/>
            <a:ext cx="2080067" cy="98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8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4565694" y="0"/>
            <a:ext cx="0" cy="51435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18539" y="1657730"/>
            <a:ext cx="1150978" cy="169086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580234" y="3147278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28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621227" y="2066916"/>
            <a:ext cx="1450304" cy="8991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3529880" y="1904521"/>
            <a:ext cx="1987235" cy="1149595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391150" y="308185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829160" y="308185"/>
            <a:ext cx="2025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103645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4565694" y="0"/>
            <a:ext cx="0" cy="51435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18539" y="1657730"/>
            <a:ext cx="1150978" cy="169086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580234" y="3147278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28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621227" y="2066916"/>
            <a:ext cx="1450304" cy="8991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054751" y="1778970"/>
            <a:ext cx="1989648" cy="2300008"/>
            <a:chOff x="6908319" y="1783903"/>
            <a:chExt cx="1989648" cy="2300008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08319" y="3560691"/>
              <a:ext cx="19896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/>
              <a:r>
                <a:rPr lang="en-US" sz="2800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5623225" y="2624011"/>
            <a:ext cx="1450304" cy="8991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2" name="Left Arrow 1"/>
          <p:cNvSpPr/>
          <p:nvPr/>
        </p:nvSpPr>
        <p:spPr>
          <a:xfrm>
            <a:off x="5510776" y="1562453"/>
            <a:ext cx="1382211" cy="932919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7584822" y="2225246"/>
            <a:ext cx="990463" cy="552352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7811893" y="2047493"/>
            <a:ext cx="5693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/>
            <a:r>
              <a:rPr lang="en-US" sz="5400" b="1" dirty="0">
                <a:solidFill>
                  <a:srgbClr val="4472C4"/>
                </a:solidFill>
                <a:latin typeface="Helvetica Neue" charset="0"/>
                <a:ea typeface="Helvetica Neue" charset="0"/>
                <a:cs typeface="Helvetica Neue" charset="0"/>
              </a:rPr>
              <a:t>?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3529880" y="1904521"/>
            <a:ext cx="1987235" cy="1149595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391150" y="308185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829160" y="308185"/>
            <a:ext cx="2025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1186921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" grpId="0" animBg="1"/>
      <p:bldP spid="5" grpId="0"/>
      <p:bldP spid="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118540" y="1657730"/>
            <a:ext cx="989402" cy="169086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270441" y="2066916"/>
            <a:ext cx="1296030" cy="8991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94204" y="784337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840108" y="375326"/>
            <a:ext cx="2025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</a:p>
        </p:txBody>
      </p:sp>
      <p:sp>
        <p:nvSpPr>
          <p:cNvPr id="74" name="Rectangle 73"/>
          <p:cNvSpPr/>
          <p:nvPr/>
        </p:nvSpPr>
        <p:spPr>
          <a:xfrm>
            <a:off x="-18991" y="451953"/>
            <a:ext cx="2578864" cy="353412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>
            <a:off x="2664226" y="0"/>
            <a:ext cx="0" cy="51435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3004566" y="2886974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28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918950" y="1518666"/>
            <a:ext cx="1989648" cy="2300008"/>
            <a:chOff x="6908319" y="1783903"/>
            <a:chExt cx="1989648" cy="2300008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08319" y="3560691"/>
              <a:ext cx="19896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/>
              <a:r>
                <a:rPr lang="en-US" sz="2800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5272816" y="2472085"/>
            <a:ext cx="1450304" cy="8991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2" name="Left Arrow 1"/>
          <p:cNvSpPr/>
          <p:nvPr/>
        </p:nvSpPr>
        <p:spPr>
          <a:xfrm>
            <a:off x="5160367" y="1270535"/>
            <a:ext cx="1382211" cy="932919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7449021" y="1964942"/>
            <a:ext cx="990463" cy="552352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2954212" y="1644217"/>
            <a:ext cx="1987235" cy="1149595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5" name="TextBox 74"/>
          <p:cNvSpPr txBox="1"/>
          <p:nvPr/>
        </p:nvSpPr>
        <p:spPr>
          <a:xfrm>
            <a:off x="3105408" y="3840183"/>
            <a:ext cx="5429884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Often </a:t>
            </a:r>
            <a:r>
              <a:rPr lang="en-US" sz="24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overlooked 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Timescale: ~10 milliseconds</a:t>
            </a:r>
            <a:endParaRPr lang="en-US" sz="24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  <a:sym typeface="Wingdings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is-IS" sz="2700" b="1" i="1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Wingdings"/>
              </a:rPr>
              <a:t>An area of focus in the </a:t>
            </a:r>
            <a:r>
              <a:rPr lang="is-IS" sz="2700" b="1" i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Wingdings"/>
              </a:rPr>
              <a:t>RISELab</a:t>
            </a:r>
            <a:endParaRPr lang="en-US" sz="2700" b="1" i="1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348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2799" y="162142"/>
            <a:ext cx="8229600" cy="857250"/>
          </a:xfrm>
        </p:spPr>
        <p:txBody>
          <a:bodyPr>
            <a:normAutofit/>
          </a:bodyPr>
          <a:lstStyle/>
          <a:p>
            <a:r>
              <a:rPr lang="en-US" sz="4050" dirty="0">
                <a:latin typeface="Helvetica Neue Light" charset="0"/>
                <a:ea typeface="Helvetica Neue Light" charset="0"/>
                <a:cs typeface="Helvetica Neue Light" charset="0"/>
              </a:rPr>
              <a:t>why is                        challenging?</a:t>
            </a:r>
            <a:endParaRPr lang="en-US" sz="27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19255" y="1026035"/>
            <a:ext cx="8229600" cy="62924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/>
              <a:t>Need to render </a:t>
            </a:r>
            <a:r>
              <a:rPr lang="en-US" sz="2700" b="1" dirty="0">
                <a:solidFill>
                  <a:schemeClr val="accent5"/>
                </a:solidFill>
              </a:rPr>
              <a:t>low latency </a:t>
            </a:r>
            <a:r>
              <a:rPr lang="en-US" sz="2400" dirty="0"/>
              <a:t>(&lt; 10ms) predictions for </a:t>
            </a:r>
            <a:r>
              <a:rPr lang="en-US" sz="2400" b="1" dirty="0"/>
              <a:t>complex</a:t>
            </a:r>
          </a:p>
        </p:txBody>
      </p:sp>
      <p:sp>
        <p:nvSpPr>
          <p:cNvPr id="2" name="Rectangle 1"/>
          <p:cNvSpPr/>
          <p:nvPr/>
        </p:nvSpPr>
        <p:spPr>
          <a:xfrm>
            <a:off x="493836" y="4238186"/>
            <a:ext cx="651441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ct val="20000"/>
              </a:spcBef>
              <a:spcAft>
                <a:spcPts val="0"/>
              </a:spcAft>
              <a:buClr>
                <a:srgbClr val="5D5555"/>
              </a:buClr>
            </a:pPr>
            <a:r>
              <a:rPr lang="en-US" sz="2700" dirty="0">
                <a:solidFill>
                  <a:srgbClr val="2B2728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under </a:t>
            </a:r>
            <a:r>
              <a:rPr lang="en-US" sz="3000" b="1" dirty="0">
                <a:solidFill>
                  <a:srgbClr val="4472C4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heavy</a:t>
            </a:r>
            <a:r>
              <a:rPr lang="en-US" sz="2700" b="1" dirty="0">
                <a:solidFill>
                  <a:srgbClr val="4472C4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3000" b="1" dirty="0">
                <a:solidFill>
                  <a:srgbClr val="4472C4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load </a:t>
            </a:r>
            <a:r>
              <a:rPr lang="en-US" sz="2700" dirty="0">
                <a:solidFill>
                  <a:srgbClr val="2B2728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with system </a:t>
            </a:r>
            <a:r>
              <a:rPr lang="en-US" sz="3000" b="1" dirty="0">
                <a:solidFill>
                  <a:srgbClr val="4472C4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failures</a:t>
            </a:r>
            <a:r>
              <a:rPr lang="en-US" sz="2700" dirty="0">
                <a:solidFill>
                  <a:srgbClr val="2B2728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.</a:t>
            </a:r>
            <a:endParaRPr lang="en-US" sz="2700" dirty="0">
              <a:solidFill>
                <a:srgbClr val="FC5507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128" name="Group 127"/>
          <p:cNvGrpSpPr/>
          <p:nvPr/>
        </p:nvGrpSpPr>
        <p:grpSpPr>
          <a:xfrm>
            <a:off x="593315" y="1583366"/>
            <a:ext cx="1995163" cy="2553480"/>
            <a:chOff x="593314" y="1583366"/>
            <a:chExt cx="1995163" cy="2553480"/>
          </a:xfrm>
        </p:grpSpPr>
        <p:sp>
          <p:nvSpPr>
            <p:cNvPr id="5" name="TextBox 4"/>
            <p:cNvSpPr txBox="1"/>
            <p:nvPr/>
          </p:nvSpPr>
          <p:spPr>
            <a:xfrm>
              <a:off x="812803" y="1583366"/>
              <a:ext cx="16177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>
                  <a:solidFill>
                    <a:srgbClr val="ED7D3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Models</a:t>
              </a: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593314" y="2096428"/>
              <a:ext cx="1995163" cy="2040418"/>
              <a:chOff x="755519" y="1224560"/>
              <a:chExt cx="4128288" cy="4221926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755519" y="1224560"/>
                <a:ext cx="3692441" cy="2118731"/>
                <a:chOff x="1616926" y="1741063"/>
                <a:chExt cx="5419493" cy="3109717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2023947" y="2231323"/>
                  <a:ext cx="2566636" cy="1790741"/>
                  <a:chOff x="2023947" y="2231323"/>
                  <a:chExt cx="2566636" cy="1790741"/>
                </a:xfrm>
              </p:grpSpPr>
              <p:cxnSp>
                <p:nvCxnSpPr>
                  <p:cNvPr id="97" name="Straight Connector 96"/>
                  <p:cNvCxnSpPr/>
                  <p:nvPr/>
                </p:nvCxnSpPr>
                <p:spPr>
                  <a:xfrm>
                    <a:off x="3085171" y="3118624"/>
                    <a:ext cx="360556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/>
                  <p:cNvCxnSpPr/>
                  <p:nvPr/>
                </p:nvCxnSpPr>
                <p:spPr>
                  <a:xfrm flipH="1">
                    <a:off x="3445727" y="3118624"/>
                    <a:ext cx="267628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/>
                  <p:cNvCxnSpPr/>
                  <p:nvPr/>
                </p:nvCxnSpPr>
                <p:spPr>
                  <a:xfrm flipH="1" flipV="1">
                    <a:off x="2286000" y="2869580"/>
                    <a:ext cx="799172" cy="24904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/>
                  <p:cNvCxnSpPr/>
                  <p:nvPr/>
                </p:nvCxnSpPr>
                <p:spPr>
                  <a:xfrm flipV="1">
                    <a:off x="3085172" y="2486722"/>
                    <a:ext cx="98502" cy="631902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/>
                  <p:cNvCxnSpPr/>
                  <p:nvPr/>
                </p:nvCxnSpPr>
                <p:spPr>
                  <a:xfrm flipV="1">
                    <a:off x="3438293" y="3483279"/>
                    <a:ext cx="14868" cy="53878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/>
                  <p:cNvCxnSpPr/>
                  <p:nvPr/>
                </p:nvCxnSpPr>
                <p:spPr>
                  <a:xfrm flipH="1" flipV="1">
                    <a:off x="3612995" y="2747298"/>
                    <a:ext cx="100360" cy="371326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/>
                  <p:cNvCxnSpPr/>
                  <p:nvPr/>
                </p:nvCxnSpPr>
                <p:spPr>
                  <a:xfrm flipV="1">
                    <a:off x="3713355" y="2985001"/>
                    <a:ext cx="591016" cy="13362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04" name="Picture 103"/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3331425" y="2446025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105" name="Picture 104"/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2990386" y="2231323"/>
                    <a:ext cx="447907" cy="430239"/>
                  </a:xfrm>
                  <a:prstGeom prst="rect">
                    <a:avLst/>
                  </a:prstGeom>
                </p:spPr>
              </p:pic>
              <p:pic>
                <p:nvPicPr>
                  <p:cNvPr id="106" name="Picture 105"/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023947" y="2635456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107" name="Picture 106"/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4142676" y="2778982"/>
                    <a:ext cx="447907" cy="43023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0" name="Group 59"/>
                <p:cNvGrpSpPr/>
                <p:nvPr/>
              </p:nvGrpSpPr>
              <p:grpSpPr>
                <a:xfrm>
                  <a:off x="4230430" y="1841227"/>
                  <a:ext cx="2120185" cy="1588457"/>
                  <a:chOff x="2200400" y="2231323"/>
                  <a:chExt cx="2390183" cy="1790741"/>
                </a:xfrm>
              </p:grpSpPr>
              <p:cxnSp>
                <p:nvCxnSpPr>
                  <p:cNvPr id="86" name="Straight Connector 85"/>
                  <p:cNvCxnSpPr/>
                  <p:nvPr/>
                </p:nvCxnSpPr>
                <p:spPr>
                  <a:xfrm>
                    <a:off x="3085171" y="3118624"/>
                    <a:ext cx="360556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/>
                  <p:cNvCxnSpPr/>
                  <p:nvPr/>
                </p:nvCxnSpPr>
                <p:spPr>
                  <a:xfrm flipH="1">
                    <a:off x="3445727" y="3118624"/>
                    <a:ext cx="267628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/>
                  <p:cNvCxnSpPr/>
                  <p:nvPr/>
                </p:nvCxnSpPr>
                <p:spPr>
                  <a:xfrm flipH="1" flipV="1">
                    <a:off x="2286000" y="2869580"/>
                    <a:ext cx="799172" cy="24904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/>
                  <p:cNvCxnSpPr/>
                  <p:nvPr/>
                </p:nvCxnSpPr>
                <p:spPr>
                  <a:xfrm flipV="1">
                    <a:off x="3085172" y="2486722"/>
                    <a:ext cx="98502" cy="631902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/>
                  <p:cNvCxnSpPr/>
                  <p:nvPr/>
                </p:nvCxnSpPr>
                <p:spPr>
                  <a:xfrm flipV="1">
                    <a:off x="3438293" y="3483279"/>
                    <a:ext cx="14868" cy="53878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/>
                  <p:cNvCxnSpPr/>
                  <p:nvPr/>
                </p:nvCxnSpPr>
                <p:spPr>
                  <a:xfrm flipH="1" flipV="1">
                    <a:off x="3612995" y="2747298"/>
                    <a:ext cx="100360" cy="371326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/>
                  <p:cNvCxnSpPr/>
                  <p:nvPr/>
                </p:nvCxnSpPr>
                <p:spPr>
                  <a:xfrm flipV="1">
                    <a:off x="3713355" y="2985001"/>
                    <a:ext cx="591016" cy="13362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93" name="Picture 92"/>
                  <p:cNvPicPr>
                    <a:picLocks noChangeAspect="1"/>
                  </p:cNvPicPr>
                  <p:nvPr/>
                </p:nvPicPr>
                <p:blipFill rotWithShape="1">
                  <a:blip r:embed="rId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3331425" y="2446025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94" name="Picture 93"/>
                  <p:cNvPicPr>
                    <a:picLocks noChangeAspect="1"/>
                  </p:cNvPicPr>
                  <p:nvPr/>
                </p:nvPicPr>
                <p:blipFill rotWithShape="1">
                  <a:blip r:embed="rId6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2990386" y="2231323"/>
                    <a:ext cx="447907" cy="430239"/>
                  </a:xfrm>
                  <a:prstGeom prst="rect">
                    <a:avLst/>
                  </a:prstGeom>
                </p:spPr>
              </p:pic>
              <p:pic>
                <p:nvPicPr>
                  <p:cNvPr id="95" name="Picture 94"/>
                  <p:cNvPicPr>
                    <a:picLocks noChangeAspect="1"/>
                  </p:cNvPicPr>
                  <p:nvPr/>
                </p:nvPicPr>
                <p:blipFill rotWithShape="1">
                  <a:blip r:embed="rId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200400" y="2687608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96" name="Picture 95"/>
                  <p:cNvPicPr>
                    <a:picLocks noChangeAspect="1"/>
                  </p:cNvPicPr>
                  <p:nvPr/>
                </p:nvPicPr>
                <p:blipFill rotWithShape="1">
                  <a:blip r:embed="rId6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4142676" y="2778982"/>
                    <a:ext cx="447907" cy="43023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1" name="Rectangle 60"/>
                <p:cNvSpPr/>
                <p:nvPr/>
              </p:nvSpPr>
              <p:spPr>
                <a:xfrm>
                  <a:off x="1616926" y="1741063"/>
                  <a:ext cx="5419493" cy="3109717"/>
                </a:xfrm>
                <a:prstGeom prst="rect">
                  <a:avLst/>
                </a:prstGeom>
                <a:solidFill>
                  <a:srgbClr val="FFFFFF">
                    <a:alpha val="65882"/>
                  </a:srgbClr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>
                    <a:solidFill>
                      <a:srgbClr val="000000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endParaRPr>
                </a:p>
              </p:txBody>
            </p:sp>
            <p:grpSp>
              <p:nvGrpSpPr>
                <p:cNvPr id="62" name="Group 61"/>
                <p:cNvGrpSpPr/>
                <p:nvPr/>
              </p:nvGrpSpPr>
              <p:grpSpPr>
                <a:xfrm>
                  <a:off x="2490499" y="2471153"/>
                  <a:ext cx="2566636" cy="1790741"/>
                  <a:chOff x="2023947" y="2231323"/>
                  <a:chExt cx="2566636" cy="1790741"/>
                </a:xfrm>
              </p:grpSpPr>
              <p:cxnSp>
                <p:nvCxnSpPr>
                  <p:cNvPr id="75" name="Straight Connector 74"/>
                  <p:cNvCxnSpPr/>
                  <p:nvPr/>
                </p:nvCxnSpPr>
                <p:spPr>
                  <a:xfrm>
                    <a:off x="3085171" y="3118624"/>
                    <a:ext cx="360556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/>
                  <p:cNvCxnSpPr/>
                  <p:nvPr/>
                </p:nvCxnSpPr>
                <p:spPr>
                  <a:xfrm flipH="1">
                    <a:off x="3445727" y="3118624"/>
                    <a:ext cx="267628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/>
                  <p:cNvCxnSpPr/>
                  <p:nvPr/>
                </p:nvCxnSpPr>
                <p:spPr>
                  <a:xfrm flipH="1" flipV="1">
                    <a:off x="2286000" y="2869580"/>
                    <a:ext cx="799172" cy="24904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/>
                  <p:cNvCxnSpPr/>
                  <p:nvPr/>
                </p:nvCxnSpPr>
                <p:spPr>
                  <a:xfrm flipV="1">
                    <a:off x="3085172" y="2486722"/>
                    <a:ext cx="98502" cy="631902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/>
                  <p:cNvCxnSpPr/>
                  <p:nvPr/>
                </p:nvCxnSpPr>
                <p:spPr>
                  <a:xfrm flipV="1">
                    <a:off x="3438293" y="3483279"/>
                    <a:ext cx="14868" cy="53878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/>
                  <p:cNvCxnSpPr/>
                  <p:nvPr/>
                </p:nvCxnSpPr>
                <p:spPr>
                  <a:xfrm flipH="1" flipV="1">
                    <a:off x="3612995" y="2747298"/>
                    <a:ext cx="100360" cy="371326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/>
                  <p:cNvCxnSpPr/>
                  <p:nvPr/>
                </p:nvCxnSpPr>
                <p:spPr>
                  <a:xfrm flipV="1">
                    <a:off x="3713355" y="2985001"/>
                    <a:ext cx="591016" cy="13362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82" name="Picture 81"/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3331425" y="2446025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83" name="Picture 82"/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2990386" y="2231323"/>
                    <a:ext cx="447907" cy="430239"/>
                  </a:xfrm>
                  <a:prstGeom prst="rect">
                    <a:avLst/>
                  </a:prstGeom>
                </p:spPr>
              </p:pic>
              <p:pic>
                <p:nvPicPr>
                  <p:cNvPr id="84" name="Picture 83"/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023947" y="2635456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85" name="Picture 84"/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4142676" y="2778982"/>
                    <a:ext cx="447907" cy="43023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3" name="Group 62"/>
                <p:cNvGrpSpPr/>
                <p:nvPr/>
              </p:nvGrpSpPr>
              <p:grpSpPr>
                <a:xfrm>
                  <a:off x="3826904" y="2405921"/>
                  <a:ext cx="3135112" cy="2348847"/>
                  <a:chOff x="2200400" y="2231323"/>
                  <a:chExt cx="2390183" cy="1790741"/>
                </a:xfrm>
              </p:grpSpPr>
              <p:cxnSp>
                <p:nvCxnSpPr>
                  <p:cNvPr id="64" name="Straight Connector 63"/>
                  <p:cNvCxnSpPr/>
                  <p:nvPr/>
                </p:nvCxnSpPr>
                <p:spPr>
                  <a:xfrm>
                    <a:off x="3085171" y="3118624"/>
                    <a:ext cx="360556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/>
                  <p:cNvCxnSpPr/>
                  <p:nvPr/>
                </p:nvCxnSpPr>
                <p:spPr>
                  <a:xfrm flipH="1">
                    <a:off x="3445727" y="3118624"/>
                    <a:ext cx="267628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/>
                  <p:cNvCxnSpPr/>
                  <p:nvPr/>
                </p:nvCxnSpPr>
                <p:spPr>
                  <a:xfrm flipH="1" flipV="1">
                    <a:off x="2286000" y="2869580"/>
                    <a:ext cx="799172" cy="24904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/>
                  <p:cNvCxnSpPr/>
                  <p:nvPr/>
                </p:nvCxnSpPr>
                <p:spPr>
                  <a:xfrm flipV="1">
                    <a:off x="3085172" y="2486722"/>
                    <a:ext cx="98502" cy="631902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/>
                  <p:cNvCxnSpPr/>
                  <p:nvPr/>
                </p:nvCxnSpPr>
                <p:spPr>
                  <a:xfrm flipV="1">
                    <a:off x="3438293" y="3483279"/>
                    <a:ext cx="14868" cy="53878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/>
                  <p:cNvCxnSpPr/>
                  <p:nvPr/>
                </p:nvCxnSpPr>
                <p:spPr>
                  <a:xfrm flipH="1" flipV="1">
                    <a:off x="3612995" y="2747298"/>
                    <a:ext cx="100360" cy="371326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/>
                  <p:cNvCxnSpPr/>
                  <p:nvPr/>
                </p:nvCxnSpPr>
                <p:spPr>
                  <a:xfrm flipV="1">
                    <a:off x="3713355" y="2985001"/>
                    <a:ext cx="591016" cy="13362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71" name="Picture 70"/>
                  <p:cNvPicPr>
                    <a:picLocks noChangeAspect="1"/>
                  </p:cNvPicPr>
                  <p:nvPr/>
                </p:nvPicPr>
                <p:blipFill rotWithShape="1">
                  <a:blip r:embed="rId7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3331425" y="2446025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72" name="Picture 71"/>
                  <p:cNvPicPr>
                    <a:picLocks noChangeAspect="1"/>
                  </p:cNvPicPr>
                  <p:nvPr/>
                </p:nvPicPr>
                <p:blipFill rotWithShape="1">
                  <a:blip r:embed="rId8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2990386" y="2231323"/>
                    <a:ext cx="447907" cy="430239"/>
                  </a:xfrm>
                  <a:prstGeom prst="rect">
                    <a:avLst/>
                  </a:prstGeom>
                </p:spPr>
              </p:pic>
              <p:pic>
                <p:nvPicPr>
                  <p:cNvPr id="73" name="Picture 72"/>
                  <p:cNvPicPr>
                    <a:picLocks noChangeAspect="1"/>
                  </p:cNvPicPr>
                  <p:nvPr/>
                </p:nvPicPr>
                <p:blipFill rotWithShape="1">
                  <a:blip r:embed="rId7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200400" y="2687608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/>
                  <p:cNvPicPr>
                    <a:picLocks noChangeAspect="1"/>
                  </p:cNvPicPr>
                  <p:nvPr/>
                </p:nvPicPr>
                <p:blipFill rotWithShape="1">
                  <a:blip r:embed="rId8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4142676" y="2778982"/>
                    <a:ext cx="447907" cy="430239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32832" y="3527875"/>
                <a:ext cx="3850975" cy="1918611"/>
              </a:xfrm>
              <a:prstGeom prst="rect">
                <a:avLst/>
              </a:prstGeom>
            </p:spPr>
          </p:pic>
        </p:grpSp>
      </p:grpSp>
      <p:grpSp>
        <p:nvGrpSpPr>
          <p:cNvPr id="127" name="Group 126"/>
          <p:cNvGrpSpPr/>
          <p:nvPr/>
        </p:nvGrpSpPr>
        <p:grpSpPr>
          <a:xfrm>
            <a:off x="3503541" y="1583367"/>
            <a:ext cx="2686184" cy="2315206"/>
            <a:chOff x="3503541" y="1583366"/>
            <a:chExt cx="2686184" cy="2315206"/>
          </a:xfrm>
        </p:grpSpPr>
        <p:sp>
          <p:nvSpPr>
            <p:cNvPr id="108" name="TextBox 107"/>
            <p:cNvSpPr txBox="1"/>
            <p:nvPr/>
          </p:nvSpPr>
          <p:spPr>
            <a:xfrm>
              <a:off x="3896682" y="1583366"/>
              <a:ext cx="17043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>
                  <a:solidFill>
                    <a:srgbClr val="ED7D3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Queries</a:t>
              </a:r>
            </a:p>
          </p:txBody>
        </p:sp>
        <p:grpSp>
          <p:nvGrpSpPr>
            <p:cNvPr id="122" name="Group 121"/>
            <p:cNvGrpSpPr/>
            <p:nvPr/>
          </p:nvGrpSpPr>
          <p:grpSpPr>
            <a:xfrm>
              <a:off x="3503541" y="2335205"/>
              <a:ext cx="934059" cy="1511462"/>
              <a:chOff x="3481824" y="2183326"/>
              <a:chExt cx="934059" cy="1511462"/>
            </a:xfrm>
          </p:grpSpPr>
          <p:sp>
            <p:nvSpPr>
              <p:cNvPr id="110" name="Rounded Rectangle 109"/>
              <p:cNvSpPr/>
              <p:nvPr/>
            </p:nvSpPr>
            <p:spPr>
              <a:xfrm>
                <a:off x="4025590" y="2262683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1" name="Rounded Rectangle 110"/>
              <p:cNvSpPr/>
              <p:nvPr/>
            </p:nvSpPr>
            <p:spPr>
              <a:xfrm>
                <a:off x="4025590" y="2413567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2" name="Rounded Rectangle 111"/>
              <p:cNvSpPr/>
              <p:nvPr/>
            </p:nvSpPr>
            <p:spPr>
              <a:xfrm>
                <a:off x="4025590" y="2564451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3" name="Rounded Rectangle 112"/>
              <p:cNvSpPr/>
              <p:nvPr/>
            </p:nvSpPr>
            <p:spPr>
              <a:xfrm>
                <a:off x="4025589" y="2715335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4" name="Rounded Rectangle 113"/>
              <p:cNvSpPr/>
              <p:nvPr/>
            </p:nvSpPr>
            <p:spPr>
              <a:xfrm>
                <a:off x="4025589" y="2866219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5" name="Rounded Rectangle 114"/>
              <p:cNvSpPr/>
              <p:nvPr/>
            </p:nvSpPr>
            <p:spPr>
              <a:xfrm>
                <a:off x="4025589" y="3017103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6" name="Rounded Rectangle 115"/>
              <p:cNvSpPr/>
              <p:nvPr/>
            </p:nvSpPr>
            <p:spPr>
              <a:xfrm>
                <a:off x="4025589" y="3167987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4025589" y="3318871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8" name="Rounded Rectangle 117"/>
              <p:cNvSpPr/>
              <p:nvPr/>
            </p:nvSpPr>
            <p:spPr>
              <a:xfrm>
                <a:off x="4025588" y="3469755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9" name="Rounded Rectangle 118"/>
              <p:cNvSpPr/>
              <p:nvPr/>
            </p:nvSpPr>
            <p:spPr>
              <a:xfrm>
                <a:off x="4025588" y="3620640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 rot="16200000">
                <a:off x="3268753" y="2396397"/>
                <a:ext cx="8262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Top K</a:t>
                </a:r>
              </a:p>
            </p:txBody>
          </p:sp>
          <p:sp>
            <p:nvSpPr>
              <p:cNvPr id="121" name="Left Brace 120"/>
              <p:cNvSpPr/>
              <p:nvPr/>
            </p:nvSpPr>
            <p:spPr>
              <a:xfrm>
                <a:off x="3839571" y="2240866"/>
                <a:ext cx="161520" cy="711175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34055" y="2342242"/>
              <a:ext cx="1655670" cy="1556330"/>
            </a:xfrm>
            <a:prstGeom prst="rect">
              <a:avLst/>
            </a:prstGeom>
          </p:spPr>
        </p:pic>
      </p:grpSp>
      <p:grpSp>
        <p:nvGrpSpPr>
          <p:cNvPr id="129" name="Group 128"/>
          <p:cNvGrpSpPr/>
          <p:nvPr/>
        </p:nvGrpSpPr>
        <p:grpSpPr>
          <a:xfrm>
            <a:off x="6529538" y="1583367"/>
            <a:ext cx="2145139" cy="2123825"/>
            <a:chOff x="6529537" y="1583366"/>
            <a:chExt cx="2145139" cy="2123824"/>
          </a:xfrm>
        </p:grpSpPr>
        <p:sp>
          <p:nvSpPr>
            <p:cNvPr id="125" name="TextBox 124"/>
            <p:cNvSpPr txBox="1"/>
            <p:nvPr/>
          </p:nvSpPr>
          <p:spPr>
            <a:xfrm>
              <a:off x="6675729" y="1583366"/>
              <a:ext cx="18957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>
                  <a:solidFill>
                    <a:srgbClr val="4472C4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Features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6529537" y="2383752"/>
              <a:ext cx="2145139" cy="1323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SELECT * FROM</a:t>
              </a:r>
            </a:p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users JOIN items,</a:t>
              </a:r>
              <a:br>
                <a:rPr lang="en-US" sz="20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2000" dirty="0" err="1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click_logs</a:t>
              </a:r>
              <a:r>
                <a:rPr lang="en-US" sz="20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, pages</a:t>
              </a:r>
              <a:br>
                <a:rPr lang="en-US" sz="20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20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WHERE …</a:t>
              </a:r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1860048" y="80325"/>
            <a:ext cx="3286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5400" b="1" dirty="0">
                <a:solidFill>
                  <a:prstClr val="black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1181254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907" y="3012421"/>
            <a:ext cx="2060075" cy="19975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505" y="3012421"/>
            <a:ext cx="3651783" cy="199756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1646" y="3012421"/>
            <a:ext cx="3061196" cy="19975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0158" y="910839"/>
            <a:ext cx="2840492" cy="2057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3359" y="910839"/>
            <a:ext cx="3015733" cy="2057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906" y="910839"/>
            <a:ext cx="2938613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1688" y="12468"/>
            <a:ext cx="5648790" cy="994172"/>
          </a:xfrm>
        </p:spPr>
        <p:txBody>
          <a:bodyPr/>
          <a:lstStyle/>
          <a:p>
            <a:r>
              <a:rPr lang="en-US" dirty="0" smtClean="0"/>
              <a:t>is moving beyond the cloud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1102" y="3653410"/>
            <a:ext cx="1367682" cy="738664"/>
          </a:xfrm>
          <a:prstGeom prst="rect">
            <a:avLst/>
          </a:prstGeom>
          <a:solidFill>
            <a:schemeClr val="bg1">
              <a:lumMod val="50000"/>
              <a:alpha val="67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Mobile</a:t>
            </a:r>
          </a:p>
          <a:p>
            <a:pPr algn="ctr"/>
            <a:r>
              <a:rPr lang="en-US" sz="21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Assistants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0236" y="1764441"/>
            <a:ext cx="2367957" cy="415498"/>
          </a:xfrm>
          <a:prstGeom prst="rect">
            <a:avLst/>
          </a:prstGeom>
          <a:solidFill>
            <a:schemeClr val="bg1">
              <a:lumMod val="50000"/>
              <a:alpha val="67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10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Augmented Reality</a:t>
            </a:r>
            <a:endParaRPr lang="en-US" sz="21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82869" y="1764441"/>
            <a:ext cx="1895071" cy="415498"/>
          </a:xfrm>
          <a:prstGeom prst="rect">
            <a:avLst/>
          </a:prstGeom>
          <a:solidFill>
            <a:schemeClr val="bg1">
              <a:lumMod val="50000"/>
              <a:alpha val="67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10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Home Security</a:t>
            </a:r>
            <a:endParaRPr lang="en-US" sz="21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64919" y="1764441"/>
            <a:ext cx="2292615" cy="415498"/>
          </a:xfrm>
          <a:prstGeom prst="rect">
            <a:avLst/>
          </a:prstGeom>
          <a:solidFill>
            <a:schemeClr val="bg1">
              <a:lumMod val="50000"/>
              <a:alpha val="67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Home Automation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724522" y="3814993"/>
            <a:ext cx="2095446" cy="415498"/>
          </a:xfrm>
          <a:prstGeom prst="rect">
            <a:avLst/>
          </a:prstGeom>
          <a:solidFill>
            <a:schemeClr val="bg1">
              <a:lumMod val="50000"/>
              <a:alpha val="67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Self Driving Cars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974506" y="3814993"/>
            <a:ext cx="2297424" cy="415498"/>
          </a:xfrm>
          <a:prstGeom prst="rect">
            <a:avLst/>
          </a:prstGeom>
          <a:solidFill>
            <a:schemeClr val="bg1">
              <a:lumMod val="50000"/>
              <a:alpha val="67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Personal Robotics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8180" y="50764"/>
            <a:ext cx="277114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4500" b="1" dirty="0">
                <a:solidFill>
                  <a:prstClr val="black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526588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4" grpId="0" animBg="1"/>
      <p:bldP spid="22" grpId="0" animBg="1"/>
      <p:bldP spid="23" grpId="0" animBg="1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7601" y="2174929"/>
            <a:ext cx="1229051" cy="12562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3315" y="2513053"/>
            <a:ext cx="1678514" cy="9181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3315" y="1256773"/>
            <a:ext cx="1678514" cy="12157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602" y="3481987"/>
            <a:ext cx="1491896" cy="97352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4836" y="3481987"/>
            <a:ext cx="1426993" cy="9735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7601" y="1256774"/>
            <a:ext cx="1229051" cy="8673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3478" y="178710"/>
            <a:ext cx="6200522" cy="994172"/>
          </a:xfrm>
        </p:spPr>
        <p:txBody>
          <a:bodyPr/>
          <a:lstStyle/>
          <a:p>
            <a:pPr algn="ctr"/>
            <a:r>
              <a:rPr lang="en-US" dirty="0" smtClean="0"/>
              <a:t>is moving beyond the cloud</a:t>
            </a:r>
            <a:endParaRPr lang="en-US" dirty="0"/>
          </a:p>
        </p:txBody>
      </p:sp>
      <p:sp>
        <p:nvSpPr>
          <p:cNvPr id="19" name="Content Placeholder 6"/>
          <p:cNvSpPr>
            <a:spLocks noGrp="1"/>
          </p:cNvSpPr>
          <p:nvPr>
            <p:ph idx="1"/>
          </p:nvPr>
        </p:nvSpPr>
        <p:spPr>
          <a:xfrm>
            <a:off x="3786777" y="1203020"/>
            <a:ext cx="4843589" cy="3754473"/>
          </a:xfrm>
        </p:spPr>
        <p:txBody>
          <a:bodyPr>
            <a:normAutofit/>
          </a:bodyPr>
          <a:lstStyle/>
          <a:p>
            <a:pPr marL="10715" indent="0">
              <a:buNone/>
            </a:pPr>
            <a:r>
              <a:rPr lang="en-US" sz="2400" b="1" dirty="0"/>
              <a:t>Opportunities</a:t>
            </a:r>
          </a:p>
          <a:p>
            <a:r>
              <a:rPr lang="en-US" dirty="0" smtClean="0"/>
              <a:t>Reduce latency and improve privacy</a:t>
            </a:r>
          </a:p>
          <a:p>
            <a:r>
              <a:rPr lang="en-US" dirty="0" smtClean="0"/>
              <a:t>Address network partitions</a:t>
            </a:r>
            <a:endParaRPr lang="en-US" sz="2400" b="1" dirty="0"/>
          </a:p>
          <a:p>
            <a:pPr marL="10715" indent="0">
              <a:buNone/>
            </a:pPr>
            <a:endParaRPr lang="en-US" sz="2400" b="1" dirty="0" smtClean="0"/>
          </a:p>
          <a:p>
            <a:pPr marL="10715" indent="0">
              <a:buNone/>
            </a:pPr>
            <a:r>
              <a:rPr lang="en-US" sz="2400" b="1" dirty="0" smtClean="0"/>
              <a:t>Research </a:t>
            </a:r>
            <a:r>
              <a:rPr lang="en-US" sz="2400" b="1" dirty="0"/>
              <a:t>Challenges</a:t>
            </a:r>
          </a:p>
          <a:p>
            <a:r>
              <a:rPr lang="en-US" dirty="0" smtClean="0"/>
              <a:t>Minimize </a:t>
            </a:r>
            <a:r>
              <a:rPr lang="en-US" b="1" dirty="0" smtClean="0">
                <a:solidFill>
                  <a:schemeClr val="accent5"/>
                </a:solidFill>
              </a:rPr>
              <a:t>power consumption</a:t>
            </a:r>
          </a:p>
          <a:p>
            <a:r>
              <a:rPr lang="en-US" b="1" dirty="0" smtClean="0">
                <a:solidFill>
                  <a:schemeClr val="accent5"/>
                </a:solidFill>
              </a:rPr>
              <a:t>Limited hardware </a:t>
            </a:r>
            <a:r>
              <a:rPr lang="en-US" dirty="0" smtClean="0"/>
              <a:t> &amp; long life-cycles</a:t>
            </a:r>
          </a:p>
          <a:p>
            <a:r>
              <a:rPr lang="en-US" dirty="0" smtClean="0"/>
              <a:t>Develop new </a:t>
            </a:r>
            <a:r>
              <a:rPr lang="en-US" b="1" dirty="0">
                <a:solidFill>
                  <a:schemeClr val="accent2"/>
                </a:solidFill>
              </a:rPr>
              <a:t>h</a:t>
            </a:r>
            <a:r>
              <a:rPr lang="en-US" b="1" dirty="0" smtClean="0">
                <a:solidFill>
                  <a:schemeClr val="accent2"/>
                </a:solidFill>
              </a:rPr>
              <a:t>ybrid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b="1" dirty="0" smtClean="0">
                <a:solidFill>
                  <a:schemeClr val="accent2"/>
                </a:solidFill>
              </a:rPr>
              <a:t>models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to leverage cloud and devices</a:t>
            </a:r>
            <a:endParaRPr lang="en-US" dirty="0"/>
          </a:p>
          <a:p>
            <a:pPr marL="10715" indent="0">
              <a:buNone/>
            </a:pPr>
            <a:endParaRPr lang="en-US" b="1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123221" y="94818"/>
            <a:ext cx="3286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5400" b="1" dirty="0">
                <a:solidFill>
                  <a:prstClr val="black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8693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603" y="1782980"/>
            <a:ext cx="2659793" cy="14956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693" y="178710"/>
            <a:ext cx="8731307" cy="994172"/>
          </a:xfrm>
        </p:spPr>
        <p:txBody>
          <a:bodyPr>
            <a:normAutofit/>
          </a:bodyPr>
          <a:lstStyle/>
          <a:p>
            <a:r>
              <a:rPr lang="en-US" sz="3600" u="sng" dirty="0"/>
              <a:t>Robust</a:t>
            </a:r>
            <a:r>
              <a:rPr lang="en-US" sz="3600" dirty="0"/>
              <a:t>                            is critical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434" y="2960912"/>
            <a:ext cx="3081959" cy="16900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500" y="3389766"/>
            <a:ext cx="2187284" cy="16027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428194" y="1279446"/>
            <a:ext cx="23695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Helvetica Neue Light" charset="0"/>
                <a:ea typeface="Helvetica Neue Light" charset="0"/>
                <a:cs typeface="Helvetica Neue Light" charset="0"/>
              </a:rPr>
              <a:t>Self “</a:t>
            </a:r>
            <a:r>
              <a:rPr lang="en-US" sz="2100" i="1" dirty="0">
                <a:latin typeface="Helvetica Neue Light" charset="0"/>
                <a:ea typeface="Helvetica Neue Light" charset="0"/>
                <a:cs typeface="Helvetica Neue Light" charset="0"/>
              </a:rPr>
              <a:t>Parking</a:t>
            </a:r>
            <a:r>
              <a:rPr lang="en-US" sz="2100" dirty="0">
                <a:latin typeface="Helvetica Neue Light" charset="0"/>
                <a:ea typeface="Helvetica Neue Light" charset="0"/>
                <a:cs typeface="Helvetica Neue Light" charset="0"/>
              </a:rPr>
              <a:t>” Cars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658" y="1782981"/>
            <a:ext cx="2496045" cy="14440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2731" y="3168421"/>
            <a:ext cx="2562437" cy="14824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3411055" y="1279446"/>
            <a:ext cx="22942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Helvetica Neue Light" charset="0"/>
                <a:ea typeface="Helvetica Neue Light" charset="0"/>
                <a:cs typeface="Helvetica Neue Light" charset="0"/>
              </a:rPr>
              <a:t>Self “</a:t>
            </a:r>
            <a:r>
              <a:rPr lang="en-US" sz="2100" i="1" dirty="0">
                <a:latin typeface="Helvetica Neue Light" charset="0"/>
                <a:ea typeface="Helvetica Neue Light" charset="0"/>
                <a:cs typeface="Helvetica Neue Light" charset="0"/>
              </a:rPr>
              <a:t>Driving</a:t>
            </a:r>
            <a:r>
              <a:rPr lang="en-US" sz="2100" dirty="0">
                <a:latin typeface="Helvetica Neue Light" charset="0"/>
                <a:ea typeface="Helvetica Neue Light" charset="0"/>
                <a:cs typeface="Helvetica Neue Light" charset="0"/>
              </a:rPr>
              <a:t>” Cars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0346" y="1782980"/>
            <a:ext cx="2828120" cy="159081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141" y="2980492"/>
            <a:ext cx="2648456" cy="145984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8139" y="3567602"/>
            <a:ext cx="2810572" cy="14153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/>
          <p:cNvSpPr txBox="1"/>
          <p:nvPr/>
        </p:nvSpPr>
        <p:spPr>
          <a:xfrm>
            <a:off x="6941630" y="1279446"/>
            <a:ext cx="117211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>
                <a:latin typeface="Helvetica Neue Light" charset="0"/>
                <a:ea typeface="Helvetica Neue Light" charset="0"/>
                <a:cs typeface="Helvetica Neue Light" charset="0"/>
              </a:rPr>
              <a:t>Chat AIs</a:t>
            </a:r>
            <a:endParaRPr lang="en-US" sz="21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16327" y="176008"/>
            <a:ext cx="3286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5400" b="1" dirty="0">
                <a:solidFill>
                  <a:prstClr val="black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1892541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/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388211"/>
            <a:ext cx="8520599" cy="572699"/>
          </a:xfrm>
        </p:spPr>
        <p:txBody>
          <a:bodyPr/>
          <a:lstStyle/>
          <a:p>
            <a:r>
              <a:rPr lang="en-US" dirty="0" smtClean="0"/>
              <a:t>Berkeley’s lab tradition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254075"/>
            <a:ext cx="8324300" cy="3506184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endParaRPr lang="en-US" dirty="0" smtClean="0"/>
          </a:p>
          <a:p>
            <a:pPr marL="457200" indent="-457200">
              <a:buFont typeface="Arial" charset="0"/>
              <a:buChar char="•"/>
            </a:pPr>
            <a:endParaRPr lang="en-US" dirty="0"/>
          </a:p>
          <a:p>
            <a:pPr marL="457200" indent="-457200">
              <a:buFont typeface="Arial" charset="0"/>
              <a:buChar char="•"/>
            </a:pPr>
            <a:endParaRPr lang="en-US" dirty="0" smtClean="0"/>
          </a:p>
          <a:p>
            <a:pPr marL="457200" indent="-457200">
              <a:buFont typeface="Arial" charset="0"/>
              <a:buChar char="•"/>
            </a:pPr>
            <a:endParaRPr lang="en-US" dirty="0"/>
          </a:p>
          <a:p>
            <a:pPr marL="457200" indent="-457200">
              <a:buFont typeface="Arial" charset="0"/>
              <a:buChar char="•"/>
            </a:pPr>
            <a:endParaRPr lang="en-US" dirty="0" smtClean="0"/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Working for 5-6 years on a new major problem</a:t>
            </a:r>
          </a:p>
          <a:p>
            <a:pPr marL="0" indent="0"/>
            <a:endParaRPr lang="en-US" dirty="0" smtClean="0"/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Bringing faculty from different 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2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220" y="1115860"/>
            <a:ext cx="2901015" cy="11029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15" y="1181191"/>
            <a:ext cx="2719937" cy="9019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076" y="2036652"/>
            <a:ext cx="2918951" cy="12918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5743" y="2136674"/>
            <a:ext cx="3254188" cy="109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8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4565694" y="0"/>
            <a:ext cx="0" cy="51435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18539" y="1657730"/>
            <a:ext cx="1150978" cy="169086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580234" y="3147278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28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621227" y="2066916"/>
            <a:ext cx="1450304" cy="8991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054751" y="1778970"/>
            <a:ext cx="1989648" cy="2300008"/>
            <a:chOff x="6908319" y="1783903"/>
            <a:chExt cx="1989648" cy="2300008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08319" y="3560691"/>
              <a:ext cx="19896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/>
              <a:r>
                <a:rPr lang="en-US" sz="2800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5623225" y="2624011"/>
            <a:ext cx="1450304" cy="8991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2" name="Left Arrow 1"/>
          <p:cNvSpPr/>
          <p:nvPr/>
        </p:nvSpPr>
        <p:spPr>
          <a:xfrm>
            <a:off x="5510776" y="1562453"/>
            <a:ext cx="1382211" cy="932919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7584822" y="2225246"/>
            <a:ext cx="990463" cy="552352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3529880" y="1904521"/>
            <a:ext cx="1987235" cy="1149595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391150" y="308185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829160" y="308185"/>
            <a:ext cx="2025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02351" y="3478745"/>
            <a:ext cx="7607087" cy="1118578"/>
            <a:chOff x="669801" y="4638326"/>
            <a:chExt cx="10142783" cy="1491437"/>
          </a:xfrm>
        </p:grpSpPr>
        <p:sp>
          <p:nvSpPr>
            <p:cNvPr id="74" name="U-Turn Arrow 6"/>
            <p:cNvSpPr/>
            <p:nvPr/>
          </p:nvSpPr>
          <p:spPr>
            <a:xfrm rot="10800000">
              <a:off x="669801" y="4638326"/>
              <a:ext cx="10142783" cy="1491437"/>
            </a:xfrm>
            <a:custGeom>
              <a:avLst/>
              <a:gdLst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85953 w 7802680"/>
                <a:gd name="connsiteY14" fmla="*/ 1118578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79647 w 7802680"/>
                <a:gd name="connsiteY14" fmla="*/ 658225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0 w 7802680"/>
                <a:gd name="connsiteY14" fmla="*/ 1118578 h 1118578"/>
                <a:gd name="connsiteX0" fmla="*/ 285953 w 7802680"/>
                <a:gd name="connsiteY0" fmla="*/ 4893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2680" h="1118578">
                  <a:moveTo>
                    <a:pt x="285953" y="489378"/>
                  </a:moveTo>
                  <a:lnTo>
                    <a:pt x="0" y="489378"/>
                  </a:lnTo>
                  <a:cubicBezTo>
                    <a:pt x="0" y="219102"/>
                    <a:pt x="219102" y="0"/>
                    <a:pt x="489378" y="0"/>
                  </a:cubicBezTo>
                  <a:lnTo>
                    <a:pt x="7181701" y="0"/>
                  </a:lnTo>
                  <a:cubicBezTo>
                    <a:pt x="7451977" y="0"/>
                    <a:pt x="7671079" y="219102"/>
                    <a:pt x="7671079" y="489378"/>
                  </a:cubicBezTo>
                  <a:lnTo>
                    <a:pt x="7671079" y="838934"/>
                  </a:lnTo>
                  <a:lnTo>
                    <a:pt x="7802680" y="838934"/>
                  </a:lnTo>
                  <a:lnTo>
                    <a:pt x="7528103" y="1118578"/>
                  </a:lnTo>
                  <a:lnTo>
                    <a:pt x="7253525" y="838934"/>
                  </a:lnTo>
                  <a:lnTo>
                    <a:pt x="7385126" y="838934"/>
                  </a:lnTo>
                  <a:lnTo>
                    <a:pt x="7385126" y="489378"/>
                  </a:lnTo>
                  <a:cubicBezTo>
                    <a:pt x="7385126" y="377029"/>
                    <a:pt x="7294050" y="285953"/>
                    <a:pt x="7181701" y="285953"/>
                  </a:cubicBezTo>
                  <a:lnTo>
                    <a:pt x="489378" y="285953"/>
                  </a:lnTo>
                  <a:cubicBezTo>
                    <a:pt x="377029" y="285953"/>
                    <a:pt x="285953" y="377029"/>
                    <a:pt x="285953" y="489378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50000">
                  <a:srgbClr val="C00000"/>
                </a:gs>
                <a:gs pos="100000">
                  <a:srgbClr val="C00000"/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06870" y="5128515"/>
              <a:ext cx="2289516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7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765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4565694" y="0"/>
            <a:ext cx="0" cy="51435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18539" y="1657730"/>
            <a:ext cx="1150978" cy="169086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628139" y="1430431"/>
            <a:ext cx="1450304" cy="8991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054751" y="1778970"/>
            <a:ext cx="1989648" cy="2300008"/>
            <a:chOff x="6908319" y="1783903"/>
            <a:chExt cx="1989648" cy="2300008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08319" y="3560691"/>
              <a:ext cx="19896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/>
              <a:r>
                <a:rPr lang="en-US" sz="2800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5630137" y="1417128"/>
            <a:ext cx="1450304" cy="8991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7584822" y="2225246"/>
            <a:ext cx="990463" cy="552352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3536792" y="1268036"/>
            <a:ext cx="1987235" cy="1149595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391150" y="308185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829160" y="308185"/>
            <a:ext cx="2025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47303" y="3824173"/>
            <a:ext cx="7607087" cy="1118578"/>
            <a:chOff x="669801" y="4638326"/>
            <a:chExt cx="10142783" cy="1491437"/>
          </a:xfrm>
        </p:grpSpPr>
        <p:sp>
          <p:nvSpPr>
            <p:cNvPr id="74" name="U-Turn Arrow 6"/>
            <p:cNvSpPr/>
            <p:nvPr/>
          </p:nvSpPr>
          <p:spPr>
            <a:xfrm rot="10800000">
              <a:off x="669801" y="4638326"/>
              <a:ext cx="10142783" cy="1491437"/>
            </a:xfrm>
            <a:custGeom>
              <a:avLst/>
              <a:gdLst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85953 w 7802680"/>
                <a:gd name="connsiteY14" fmla="*/ 1118578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79647 w 7802680"/>
                <a:gd name="connsiteY14" fmla="*/ 658225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0 w 7802680"/>
                <a:gd name="connsiteY14" fmla="*/ 1118578 h 1118578"/>
                <a:gd name="connsiteX0" fmla="*/ 285953 w 7802680"/>
                <a:gd name="connsiteY0" fmla="*/ 4893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2680" h="1118578">
                  <a:moveTo>
                    <a:pt x="285953" y="489378"/>
                  </a:moveTo>
                  <a:lnTo>
                    <a:pt x="0" y="489378"/>
                  </a:lnTo>
                  <a:cubicBezTo>
                    <a:pt x="0" y="219102"/>
                    <a:pt x="219102" y="0"/>
                    <a:pt x="489378" y="0"/>
                  </a:cubicBezTo>
                  <a:lnTo>
                    <a:pt x="7181701" y="0"/>
                  </a:lnTo>
                  <a:cubicBezTo>
                    <a:pt x="7451977" y="0"/>
                    <a:pt x="7671079" y="219102"/>
                    <a:pt x="7671079" y="489378"/>
                  </a:cubicBezTo>
                  <a:lnTo>
                    <a:pt x="7671079" y="838934"/>
                  </a:lnTo>
                  <a:lnTo>
                    <a:pt x="7802680" y="838934"/>
                  </a:lnTo>
                  <a:lnTo>
                    <a:pt x="7528103" y="1118578"/>
                  </a:lnTo>
                  <a:lnTo>
                    <a:pt x="7253525" y="838934"/>
                  </a:lnTo>
                  <a:lnTo>
                    <a:pt x="7385126" y="838934"/>
                  </a:lnTo>
                  <a:lnTo>
                    <a:pt x="7385126" y="489378"/>
                  </a:lnTo>
                  <a:cubicBezTo>
                    <a:pt x="7385126" y="377029"/>
                    <a:pt x="7294050" y="285953"/>
                    <a:pt x="7181701" y="285953"/>
                  </a:cubicBezTo>
                  <a:lnTo>
                    <a:pt x="489378" y="285953"/>
                  </a:lnTo>
                  <a:cubicBezTo>
                    <a:pt x="377029" y="285953"/>
                    <a:pt x="285953" y="377029"/>
                    <a:pt x="285953" y="489378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50000">
                  <a:srgbClr val="C00000"/>
                </a:gs>
                <a:gs pos="100000">
                  <a:srgbClr val="C00000"/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06870" y="5128515"/>
              <a:ext cx="2289516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7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1842346" y="2756122"/>
            <a:ext cx="5064400" cy="129266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Timescale: </a:t>
            </a: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hours to weeks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is-IS" sz="2700" b="1" i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Wingdings"/>
              </a:rPr>
              <a:t>Often re-run training 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is-IS" sz="2700" b="1" i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Wingdings"/>
              </a:rPr>
              <a:t>Another area of focus in RISE</a:t>
            </a:r>
            <a:endParaRPr lang="en-US" sz="2400" b="1" i="1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705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475" y="274816"/>
            <a:ext cx="8722042" cy="994172"/>
          </a:xfrm>
        </p:spPr>
        <p:txBody>
          <a:bodyPr/>
          <a:lstStyle/>
          <a:p>
            <a:r>
              <a:rPr lang="en-US" dirty="0" smtClean="0"/>
              <a:t>Why is                                       challenging?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98015" y="390085"/>
            <a:ext cx="4541628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5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Closing the Loop </a:t>
            </a:r>
            <a:endParaRPr lang="en-US" sz="1500"/>
          </a:p>
        </p:txBody>
      </p:sp>
      <p:grpSp>
        <p:nvGrpSpPr>
          <p:cNvPr id="25" name="Group 24"/>
          <p:cNvGrpSpPr/>
          <p:nvPr/>
        </p:nvGrpSpPr>
        <p:grpSpPr>
          <a:xfrm>
            <a:off x="3266899" y="1737005"/>
            <a:ext cx="2611613" cy="2627348"/>
            <a:chOff x="3266899" y="1737005"/>
            <a:chExt cx="2611613" cy="2627348"/>
          </a:xfrm>
        </p:grpSpPr>
        <p:sp>
          <p:nvSpPr>
            <p:cNvPr id="12" name="TextBox 11"/>
            <p:cNvSpPr txBox="1"/>
            <p:nvPr/>
          </p:nvSpPr>
          <p:spPr>
            <a:xfrm>
              <a:off x="3266899" y="3533356"/>
              <a:ext cx="261161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Helvetica" charset="0"/>
                  <a:ea typeface="Helvetica" charset="0"/>
                  <a:cs typeface="Helvetica" charset="0"/>
                </a:rPr>
                <a:t>Self Reinforcing</a:t>
              </a:r>
            </a:p>
            <a:p>
              <a:pPr algn="ctr"/>
              <a:r>
                <a:rPr lang="en-US" sz="2400" b="1" dirty="0" smtClean="0">
                  <a:latin typeface="Helvetica" charset="0"/>
                  <a:ea typeface="Helvetica" charset="0"/>
                  <a:cs typeface="Helvetica" charset="0"/>
                </a:rPr>
                <a:t>Feedback Loops</a:t>
              </a:r>
              <a:endParaRPr lang="en-US" sz="24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3871829" y="1737005"/>
              <a:ext cx="1401754" cy="1658683"/>
              <a:chOff x="7129529" y="1268988"/>
              <a:chExt cx="1621468" cy="1918669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7129529" y="1268988"/>
                <a:ext cx="1621468" cy="1918669"/>
                <a:chOff x="4571999" y="1220935"/>
                <a:chExt cx="2971801" cy="3516506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3156" t="10537" r="12762" b="11542"/>
                <a:stretch/>
              </p:blipFill>
              <p:spPr>
                <a:xfrm>
                  <a:off x="4571999" y="1220935"/>
                  <a:ext cx="2971801" cy="3125816"/>
                </a:xfrm>
                <a:prstGeom prst="rect">
                  <a:avLst/>
                </a:prstGeom>
              </p:spPr>
            </p:pic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4825832" y="2146641"/>
                  <a:ext cx="2590800" cy="2590800"/>
                </a:xfrm>
                <a:prstGeom prst="rect">
                  <a:avLst/>
                </a:prstGeom>
              </p:spPr>
            </p:pic>
          </p:grpSp>
          <p:sp>
            <p:nvSpPr>
              <p:cNvPr id="13" name="Freeform 12"/>
              <p:cNvSpPr/>
              <p:nvPr/>
            </p:nvSpPr>
            <p:spPr>
              <a:xfrm>
                <a:off x="7475458" y="2963732"/>
                <a:ext cx="361488" cy="171453"/>
              </a:xfrm>
              <a:custGeom>
                <a:avLst/>
                <a:gdLst>
                  <a:gd name="connsiteX0" fmla="*/ 28001 w 361488"/>
                  <a:gd name="connsiteY0" fmla="*/ 0 h 171453"/>
                  <a:gd name="connsiteX1" fmla="*/ 33380 w 361488"/>
                  <a:gd name="connsiteY1" fmla="*/ 166743 h 171453"/>
                  <a:gd name="connsiteX2" fmla="*/ 361488 w 361488"/>
                  <a:gd name="connsiteY2" fmla="*/ 129092 h 171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1488" h="171453">
                    <a:moveTo>
                      <a:pt x="28001" y="0"/>
                    </a:moveTo>
                    <a:cubicBezTo>
                      <a:pt x="2900" y="72614"/>
                      <a:pt x="-22201" y="145228"/>
                      <a:pt x="33380" y="166743"/>
                    </a:cubicBezTo>
                    <a:cubicBezTo>
                      <a:pt x="88961" y="188258"/>
                      <a:pt x="361488" y="129092"/>
                      <a:pt x="361488" y="129092"/>
                    </a:cubicBezTo>
                  </a:path>
                </a:pathLst>
              </a:custGeom>
              <a:no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51059" y="1907608"/>
            <a:ext cx="3126177" cy="2456745"/>
            <a:chOff x="81136" y="1907608"/>
            <a:chExt cx="3126177" cy="2456745"/>
          </a:xfrm>
        </p:grpSpPr>
        <p:sp>
          <p:nvSpPr>
            <p:cNvPr id="7" name="TextBox 6"/>
            <p:cNvSpPr txBox="1"/>
            <p:nvPr/>
          </p:nvSpPr>
          <p:spPr>
            <a:xfrm>
              <a:off x="81136" y="3533356"/>
              <a:ext cx="312617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 smtClean="0">
                  <a:latin typeface="Helvetica" charset="0"/>
                  <a:ea typeface="Helvetica" charset="0"/>
                  <a:cs typeface="Helvetica" charset="0"/>
                </a:rPr>
                <a:t>Implicit</a:t>
              </a:r>
              <a:r>
                <a:rPr lang="en-US" sz="2400" dirty="0" smtClean="0">
                  <a:latin typeface="Helvetica" charset="0"/>
                  <a:ea typeface="Helvetica" charset="0"/>
                  <a:cs typeface="Helvetica" charset="0"/>
                </a:rPr>
                <a:t> and </a:t>
              </a:r>
              <a:r>
                <a:rPr lang="en-US" sz="2400" b="1" dirty="0" smtClean="0">
                  <a:latin typeface="Helvetica" charset="0"/>
                  <a:ea typeface="Helvetica" charset="0"/>
                  <a:cs typeface="Helvetica" charset="0"/>
                </a:rPr>
                <a:t>Delayed</a:t>
              </a:r>
              <a:br>
                <a:rPr lang="en-US" sz="2400" b="1" dirty="0" smtClean="0">
                  <a:latin typeface="Helvetica" charset="0"/>
                  <a:ea typeface="Helvetica" charset="0"/>
                  <a:cs typeface="Helvetica" charset="0"/>
                </a:rPr>
              </a:br>
              <a:r>
                <a:rPr lang="en-US" sz="2400" dirty="0" smtClean="0">
                  <a:latin typeface="Helvetica" charset="0"/>
                  <a:ea typeface="Helvetica" charset="0"/>
                  <a:cs typeface="Helvetica" charset="0"/>
                </a:rPr>
                <a:t>Feedback</a:t>
              </a:r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1018317" y="1907608"/>
              <a:ext cx="1521521" cy="1303797"/>
              <a:chOff x="1259587" y="1907608"/>
              <a:chExt cx="1521521" cy="1303797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9587" y="1907608"/>
                <a:ext cx="1521521" cy="1303797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10642" y="2590798"/>
                <a:ext cx="409335" cy="409335"/>
              </a:xfrm>
              <a:prstGeom prst="rect">
                <a:avLst/>
              </a:prstGeom>
            </p:spPr>
          </p:pic>
        </p:grpSp>
      </p:grpSp>
      <p:grpSp>
        <p:nvGrpSpPr>
          <p:cNvPr id="24" name="Group 23"/>
          <p:cNvGrpSpPr/>
          <p:nvPr/>
        </p:nvGrpSpPr>
        <p:grpSpPr>
          <a:xfrm>
            <a:off x="6219914" y="1862221"/>
            <a:ext cx="2460930" cy="2502132"/>
            <a:chOff x="6219914" y="1862221"/>
            <a:chExt cx="2460930" cy="2502132"/>
          </a:xfrm>
        </p:grpSpPr>
        <p:grpSp>
          <p:nvGrpSpPr>
            <p:cNvPr id="22" name="Group 21"/>
            <p:cNvGrpSpPr/>
            <p:nvPr/>
          </p:nvGrpSpPr>
          <p:grpSpPr>
            <a:xfrm>
              <a:off x="6339643" y="1862221"/>
              <a:ext cx="2203721" cy="1507813"/>
              <a:chOff x="6339643" y="1882588"/>
              <a:chExt cx="2203721" cy="1507813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 rotWithShape="1">
              <a:blip r:embed="rId6"/>
              <a:srcRect b="16514"/>
              <a:stretch/>
            </p:blipFill>
            <p:spPr>
              <a:xfrm>
                <a:off x="7060394" y="1908112"/>
                <a:ext cx="1454581" cy="1456763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39643" y="2034451"/>
                <a:ext cx="529797" cy="1204084"/>
              </a:xfrm>
              <a:prstGeom prst="rect">
                <a:avLst/>
              </a:prstGeom>
            </p:spPr>
          </p:pic>
          <p:sp>
            <p:nvSpPr>
              <p:cNvPr id="21" name="Double Bracket 20"/>
              <p:cNvSpPr/>
              <p:nvPr/>
            </p:nvSpPr>
            <p:spPr>
              <a:xfrm>
                <a:off x="7035551" y="1882588"/>
                <a:ext cx="1507813" cy="1507813"/>
              </a:xfrm>
              <a:prstGeom prst="bracketPair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6219914" y="3533356"/>
              <a:ext cx="24609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Helvetica" charset="0"/>
                  <a:ea typeface="Helvetica" charset="0"/>
                  <a:cs typeface="Helvetica" charset="0"/>
                </a:rPr>
                <a:t>World Changes</a:t>
              </a:r>
            </a:p>
            <a:p>
              <a:pPr algn="ctr"/>
              <a:r>
                <a:rPr lang="en-US" sz="2400" b="1" dirty="0" smtClean="0">
                  <a:latin typeface="Helvetica" charset="0"/>
                  <a:ea typeface="Helvetica" charset="0"/>
                  <a:cs typeface="Helvetica" charset="0"/>
                </a:rPr>
                <a:t>at varying rates</a:t>
              </a:r>
              <a:endParaRPr lang="en-US" sz="24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8655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118539" y="1657730"/>
            <a:ext cx="1150978" cy="169086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580234" y="3147278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28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621227" y="2066916"/>
            <a:ext cx="1450304" cy="8991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054751" y="1778970"/>
            <a:ext cx="1989648" cy="2300008"/>
            <a:chOff x="6908319" y="1783903"/>
            <a:chExt cx="1989648" cy="2300008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08319" y="3560691"/>
              <a:ext cx="19896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/>
              <a:r>
                <a:rPr lang="en-US" sz="2800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5623225" y="2624011"/>
            <a:ext cx="1450304" cy="8991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2" name="Left Arrow 1"/>
          <p:cNvSpPr/>
          <p:nvPr/>
        </p:nvSpPr>
        <p:spPr>
          <a:xfrm>
            <a:off x="5510776" y="1562453"/>
            <a:ext cx="1382211" cy="932919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7584822" y="2225246"/>
            <a:ext cx="990463" cy="552352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3529880" y="1904521"/>
            <a:ext cx="1987235" cy="1149595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391150" y="308185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829160" y="308185"/>
            <a:ext cx="2025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02351" y="3478745"/>
            <a:ext cx="7607087" cy="1118578"/>
            <a:chOff x="669801" y="4638326"/>
            <a:chExt cx="10142783" cy="1491437"/>
          </a:xfrm>
        </p:grpSpPr>
        <p:sp>
          <p:nvSpPr>
            <p:cNvPr id="74" name="U-Turn Arrow 6"/>
            <p:cNvSpPr/>
            <p:nvPr/>
          </p:nvSpPr>
          <p:spPr>
            <a:xfrm rot="10800000">
              <a:off x="669801" y="4638326"/>
              <a:ext cx="10142783" cy="1491437"/>
            </a:xfrm>
            <a:custGeom>
              <a:avLst/>
              <a:gdLst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85953 w 7802680"/>
                <a:gd name="connsiteY14" fmla="*/ 1118578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79647 w 7802680"/>
                <a:gd name="connsiteY14" fmla="*/ 658225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0 w 7802680"/>
                <a:gd name="connsiteY14" fmla="*/ 1118578 h 1118578"/>
                <a:gd name="connsiteX0" fmla="*/ 285953 w 7802680"/>
                <a:gd name="connsiteY0" fmla="*/ 4893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2680" h="1118578">
                  <a:moveTo>
                    <a:pt x="285953" y="489378"/>
                  </a:moveTo>
                  <a:lnTo>
                    <a:pt x="0" y="489378"/>
                  </a:lnTo>
                  <a:cubicBezTo>
                    <a:pt x="0" y="219102"/>
                    <a:pt x="219102" y="0"/>
                    <a:pt x="489378" y="0"/>
                  </a:cubicBezTo>
                  <a:lnTo>
                    <a:pt x="7181701" y="0"/>
                  </a:lnTo>
                  <a:cubicBezTo>
                    <a:pt x="7451977" y="0"/>
                    <a:pt x="7671079" y="219102"/>
                    <a:pt x="7671079" y="489378"/>
                  </a:cubicBezTo>
                  <a:lnTo>
                    <a:pt x="7671079" y="838934"/>
                  </a:lnTo>
                  <a:lnTo>
                    <a:pt x="7802680" y="838934"/>
                  </a:lnTo>
                  <a:lnTo>
                    <a:pt x="7528103" y="1118578"/>
                  </a:lnTo>
                  <a:lnTo>
                    <a:pt x="7253525" y="838934"/>
                  </a:lnTo>
                  <a:lnTo>
                    <a:pt x="7385126" y="838934"/>
                  </a:lnTo>
                  <a:lnTo>
                    <a:pt x="7385126" y="489378"/>
                  </a:lnTo>
                  <a:cubicBezTo>
                    <a:pt x="7385126" y="377029"/>
                    <a:pt x="7294050" y="285953"/>
                    <a:pt x="7181701" y="285953"/>
                  </a:cubicBezTo>
                  <a:lnTo>
                    <a:pt x="489378" y="285953"/>
                  </a:lnTo>
                  <a:cubicBezTo>
                    <a:pt x="377029" y="285953"/>
                    <a:pt x="285953" y="377029"/>
                    <a:pt x="285953" y="489378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50000">
                  <a:srgbClr val="C00000"/>
                </a:gs>
                <a:gs pos="100000">
                  <a:srgbClr val="C00000"/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06870" y="5128515"/>
              <a:ext cx="2289516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7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-6306" y="1281494"/>
            <a:ext cx="9144000" cy="343901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>
            <a:off x="4565694" y="0"/>
            <a:ext cx="0" cy="51435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U-Turn Arrow 8"/>
          <p:cNvSpPr/>
          <p:nvPr/>
        </p:nvSpPr>
        <p:spPr>
          <a:xfrm rot="16200000">
            <a:off x="2266222" y="-588801"/>
            <a:ext cx="2675000" cy="6415591"/>
          </a:xfrm>
          <a:prstGeom prst="uturnArrow">
            <a:avLst>
              <a:gd name="adj1" fmla="val 14058"/>
              <a:gd name="adj2" fmla="val 17465"/>
              <a:gd name="adj3" fmla="val 24153"/>
              <a:gd name="adj4" fmla="val 40787"/>
              <a:gd name="adj5" fmla="val 82802"/>
            </a:avLst>
          </a:prstGeom>
          <a:gradFill flip="none" rotWithShape="1">
            <a:gsLst>
              <a:gs pos="84000">
                <a:schemeClr val="accent2"/>
              </a:gs>
              <a:gs pos="10000">
                <a:srgbClr val="FF0000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Circular Arrow 6"/>
          <p:cNvSpPr/>
          <p:nvPr/>
        </p:nvSpPr>
        <p:spPr>
          <a:xfrm rot="10800000" flipH="1">
            <a:off x="5242639" y="1067579"/>
            <a:ext cx="3246533" cy="308216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408598"/>
              <a:gd name="adj5" fmla="val 12500"/>
            </a:avLst>
          </a:prstGeom>
          <a:gradFill>
            <a:gsLst>
              <a:gs pos="84000">
                <a:schemeClr val="accent5"/>
              </a:gs>
              <a:gs pos="10000">
                <a:schemeClr val="accent6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80724" y="2269514"/>
            <a:ext cx="16738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Responsive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(~10ms)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542698" y="2388525"/>
            <a:ext cx="18181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Adaptive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(~1 seconds)</a:t>
            </a:r>
          </a:p>
        </p:txBody>
      </p:sp>
    </p:spTree>
    <p:extLst>
      <p:ext uri="{BB962C8B-B14F-4D97-AF65-F5344CB8AC3E}">
        <p14:creationId xmlns:p14="http://schemas.microsoft.com/office/powerpoint/2010/main" val="2058675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11" grpId="0"/>
      <p:bldP spid="7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/>
          <p:cNvSpPr txBox="1"/>
          <p:nvPr/>
        </p:nvSpPr>
        <p:spPr>
          <a:xfrm>
            <a:off x="1745401" y="1152680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056215" y="1152680"/>
            <a:ext cx="2025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</a:p>
        </p:txBody>
      </p:sp>
      <p:sp>
        <p:nvSpPr>
          <p:cNvPr id="9" name="U-Turn Arrow 8"/>
          <p:cNvSpPr/>
          <p:nvPr/>
        </p:nvSpPr>
        <p:spPr>
          <a:xfrm rot="16200000">
            <a:off x="2469309" y="-1541850"/>
            <a:ext cx="2675000" cy="6415591"/>
          </a:xfrm>
          <a:prstGeom prst="uturnArrow">
            <a:avLst>
              <a:gd name="adj1" fmla="val 14058"/>
              <a:gd name="adj2" fmla="val 17465"/>
              <a:gd name="adj3" fmla="val 24153"/>
              <a:gd name="adj4" fmla="val 40787"/>
              <a:gd name="adj5" fmla="val 82802"/>
            </a:avLst>
          </a:prstGeom>
          <a:gradFill flip="none" rotWithShape="1">
            <a:gsLst>
              <a:gs pos="84000">
                <a:schemeClr val="accent2"/>
              </a:gs>
              <a:gs pos="10000">
                <a:srgbClr val="FF0000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Circular Arrow 6"/>
          <p:cNvSpPr/>
          <p:nvPr/>
        </p:nvSpPr>
        <p:spPr>
          <a:xfrm rot="10800000" flipH="1">
            <a:off x="5445726" y="114529"/>
            <a:ext cx="3246533" cy="308216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408598"/>
              <a:gd name="adj5" fmla="val 12500"/>
            </a:avLst>
          </a:prstGeom>
          <a:gradFill>
            <a:gsLst>
              <a:gs pos="84000">
                <a:schemeClr val="accent5"/>
              </a:gs>
              <a:gs pos="10000">
                <a:schemeClr val="accent6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01256" y="1643352"/>
            <a:ext cx="16738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Responsive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(~10ms)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790597" y="1714421"/>
            <a:ext cx="18181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Adaptive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(~1 seconds)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74721" y="3410607"/>
            <a:ext cx="25945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6000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Secure</a:t>
            </a:r>
            <a:endParaRPr lang="en-US" sz="6000" b="1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24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166064" y="1481434"/>
            <a:ext cx="2279517" cy="2510066"/>
            <a:chOff x="221418" y="2569111"/>
            <a:chExt cx="3039356" cy="3346754"/>
          </a:xfrm>
        </p:grpSpPr>
        <p:grpSp>
          <p:nvGrpSpPr>
            <p:cNvPr id="7" name="Group 6"/>
            <p:cNvGrpSpPr/>
            <p:nvPr/>
          </p:nvGrpSpPr>
          <p:grpSpPr>
            <a:xfrm>
              <a:off x="221418" y="3227232"/>
              <a:ext cx="3039356" cy="2688633"/>
              <a:chOff x="556215" y="2733030"/>
              <a:chExt cx="4498512" cy="3979411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6215" y="2733030"/>
                <a:ext cx="4498512" cy="2560062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75549" y="5169336"/>
                <a:ext cx="2743297" cy="1543105"/>
              </a:xfrm>
              <a:prstGeom prst="rect">
                <a:avLst/>
              </a:prstGeom>
            </p:spPr>
          </p:pic>
        </p:grpSp>
        <p:sp>
          <p:nvSpPr>
            <p:cNvPr id="9" name="TextBox 8"/>
            <p:cNvSpPr txBox="1"/>
            <p:nvPr/>
          </p:nvSpPr>
          <p:spPr>
            <a:xfrm>
              <a:off x="560006" y="2569111"/>
              <a:ext cx="2362185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latin typeface="Helvetica Neue Light" charset="0"/>
                  <a:ea typeface="Helvetica Neue Light" charset="0"/>
                  <a:cs typeface="Helvetica Neue Light" charset="0"/>
                </a:rPr>
                <a:t>AR/VR Systems</a:t>
              </a:r>
              <a:endParaRPr lang="en-US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556756" y="1481435"/>
            <a:ext cx="2123326" cy="1882134"/>
            <a:chOff x="3325399" y="2569111"/>
            <a:chExt cx="2831101" cy="250951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25399" y="3227232"/>
              <a:ext cx="2831101" cy="185139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462279" y="2569111"/>
              <a:ext cx="253317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Helvetica Neue Light" charset="0"/>
                  <a:ea typeface="Helvetica Neue Light" charset="0"/>
                  <a:cs typeface="Helvetica Neue Light" charset="0"/>
                </a:rPr>
                <a:t>Home Monitoring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769784" y="1481435"/>
            <a:ext cx="2076338" cy="1540498"/>
            <a:chOff x="6170729" y="2569111"/>
            <a:chExt cx="2768451" cy="205399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38910" y="3233364"/>
              <a:ext cx="2632091" cy="138974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170729" y="2569111"/>
              <a:ext cx="276845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Helvetica Neue Light" charset="0"/>
                  <a:ea typeface="Helvetica Neue Light" charset="0"/>
                  <a:cs typeface="Helvetica Neue Light" charset="0"/>
                </a:rPr>
                <a:t>Voice Technologies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935823" y="1481435"/>
            <a:ext cx="2015514" cy="1629616"/>
            <a:chOff x="9075568" y="2569111"/>
            <a:chExt cx="2687352" cy="217282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75568" y="3230297"/>
              <a:ext cx="2687352" cy="1511635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9240372" y="2569111"/>
              <a:ext cx="240706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Helvetica Neue Light" charset="0"/>
                  <a:ea typeface="Helvetica Neue Light" charset="0"/>
                  <a:cs typeface="Helvetica Neue Light" charset="0"/>
                </a:rPr>
                <a:t>Medical Imaging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581243" y="4095757"/>
            <a:ext cx="8126264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715" lvl="0" defTabSz="685783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sz="3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Protect the </a:t>
            </a:r>
            <a:r>
              <a:rPr lang="en-US" sz="3200" b="1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data</a:t>
            </a:r>
            <a:r>
              <a:rPr lang="en-US" sz="3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, the </a:t>
            </a:r>
            <a:r>
              <a:rPr lang="en-US" sz="3200" b="1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model</a:t>
            </a:r>
            <a:r>
              <a:rPr lang="en-US" sz="3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, and the </a:t>
            </a:r>
            <a:r>
              <a:rPr lang="en-US" sz="3200" b="1" dirty="0" smtClean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query</a:t>
            </a:r>
            <a:endParaRPr lang="en-US" sz="3200" dirty="0">
              <a:solidFill>
                <a:srgbClr val="00000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66064" y="273844"/>
            <a:ext cx="8977936" cy="99417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Intelligence in </a:t>
            </a:r>
            <a:r>
              <a:rPr lang="en-US" sz="3600" b="1" dirty="0" smtClean="0"/>
              <a:t>Sensitive Contexts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35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48982" y="1273178"/>
            <a:ext cx="4180055" cy="2226397"/>
            <a:chOff x="438433" y="1267288"/>
            <a:chExt cx="4180055" cy="2226397"/>
          </a:xfrm>
        </p:grpSpPr>
        <p:sp>
          <p:nvSpPr>
            <p:cNvPr id="4" name="Can 3"/>
            <p:cNvSpPr/>
            <p:nvPr/>
          </p:nvSpPr>
          <p:spPr>
            <a:xfrm>
              <a:off x="712068" y="1802819"/>
              <a:ext cx="1150978" cy="1690866"/>
            </a:xfrm>
            <a:prstGeom prst="can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r>
                <a:rPr lang="en-US" sz="2000" dirty="0" smtClean="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rPr>
                <a:t>Data</a:t>
              </a:r>
              <a:endPara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38433" y="1267288"/>
              <a:ext cx="4180055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Helvetica Neue" charset="0"/>
                  <a:ea typeface="Helvetica Neue" charset="0"/>
                  <a:cs typeface="Helvetica Neue" charset="0"/>
                </a:rPr>
                <a:t>High-Value </a:t>
              </a:r>
              <a:r>
                <a:rPr lang="en-US" sz="2400" b="1" dirty="0" smtClean="0">
                  <a:latin typeface="Helvetica Neue" charset="0"/>
                  <a:ea typeface="Helvetica Neue" charset="0"/>
                  <a:cs typeface="Helvetica Neue" charset="0"/>
                </a:rPr>
                <a:t>Data</a:t>
              </a:r>
              <a:r>
                <a:rPr lang="en-US" sz="2400" dirty="0" smtClean="0">
                  <a:latin typeface="Helvetica Neue" charset="0"/>
                  <a:ea typeface="Helvetica Neue" charset="0"/>
                  <a:cs typeface="Helvetica Neue" charset="0"/>
                  <a:sym typeface="Wingdings"/>
                </a:rPr>
                <a:t> </a:t>
              </a:r>
              <a:r>
                <a:rPr lang="en-US" sz="2400" i="1" dirty="0" smtClean="0">
                  <a:latin typeface="Helvetica Neue" charset="0"/>
                  <a:ea typeface="Helvetica Neue" charset="0"/>
                  <a:cs typeface="Helvetica Neue" charset="0"/>
                  <a:sym typeface="Wingdings"/>
                </a:rPr>
                <a:t>is </a:t>
              </a:r>
              <a:r>
                <a:rPr lang="en-US" sz="2400" b="1" i="1" dirty="0" smtClean="0">
                  <a:latin typeface="Helvetica Neue" charset="0"/>
                  <a:ea typeface="Helvetica Neue" charset="0"/>
                  <a:cs typeface="Helvetica Neue" charset="0"/>
                  <a:sym typeface="Wingdings"/>
                </a:rPr>
                <a:t>Sensitive</a:t>
              </a:r>
              <a:endParaRPr lang="en-US" sz="2400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endParaRPr>
            </a:p>
            <a:p>
              <a:pPr marL="1828800" indent="-279400">
                <a:buFont typeface="Arial" charset="0"/>
                <a:buChar char="•"/>
              </a:pPr>
              <a:r>
                <a:rPr lang="en-US" sz="2400" dirty="0" smtClean="0">
                  <a:latin typeface="Helvetica Neue" charset="0"/>
                  <a:ea typeface="Helvetica Neue" charset="0"/>
                  <a:cs typeface="Helvetica Neue" charset="0"/>
                  <a:sym typeface="Wingdings"/>
                </a:rPr>
                <a:t>Medical Info.</a:t>
              </a:r>
            </a:p>
            <a:p>
              <a:pPr marL="1828800" indent="-279400">
                <a:buFont typeface="Arial" charset="0"/>
                <a:buChar char="•"/>
              </a:pPr>
              <a:r>
                <a:rPr lang="en-US" sz="2400" dirty="0" smtClean="0">
                  <a:latin typeface="Helvetica Neue" charset="0"/>
                  <a:ea typeface="Helvetica Neue" charset="0"/>
                  <a:cs typeface="Helvetica Neue" charset="0"/>
                  <a:sym typeface="Wingdings"/>
                </a:rPr>
                <a:t>Home video</a:t>
              </a:r>
            </a:p>
            <a:p>
              <a:pPr marL="1828800" indent="-279400">
                <a:buFont typeface="Arial" charset="0"/>
                <a:buChar char="•"/>
              </a:pPr>
              <a:r>
                <a:rPr lang="en-US" sz="2400" dirty="0" smtClean="0">
                  <a:latin typeface="Helvetica Neue" charset="0"/>
                  <a:ea typeface="Helvetica Neue" charset="0"/>
                  <a:cs typeface="Helvetica Neue" charset="0"/>
                  <a:sym typeface="Wingdings"/>
                </a:rPr>
                <a:t>Finance</a:t>
              </a:r>
            </a:p>
            <a:p>
              <a:pPr marL="285750" indent="-285750">
                <a:buFont typeface="Arial" charset="0"/>
                <a:buChar char="•"/>
              </a:pPr>
              <a:endParaRPr lang="en-US" sz="24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572000" y="1280761"/>
            <a:ext cx="4353371" cy="1938992"/>
            <a:chOff x="3662599" y="3493685"/>
            <a:chExt cx="4353371" cy="1938992"/>
          </a:xfrm>
        </p:grpSpPr>
        <p:grpSp>
          <p:nvGrpSpPr>
            <p:cNvPr id="7" name="Group 6"/>
            <p:cNvGrpSpPr/>
            <p:nvPr/>
          </p:nvGrpSpPr>
          <p:grpSpPr>
            <a:xfrm>
              <a:off x="5839284" y="3993905"/>
              <a:ext cx="1987235" cy="1149595"/>
              <a:chOff x="6031930" y="1896432"/>
              <a:chExt cx="1987235" cy="1149595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6031930" y="1896432"/>
                <a:ext cx="1987235" cy="1149595"/>
                <a:chOff x="4437802" y="2295143"/>
                <a:chExt cx="2565113" cy="1483893"/>
              </a:xfrm>
            </p:grpSpPr>
            <p:cxnSp>
              <p:nvCxnSpPr>
                <p:cNvPr id="10" name="Straight Arrow Connector 9"/>
                <p:cNvCxnSpPr/>
                <p:nvPr/>
              </p:nvCxnSpPr>
              <p:spPr>
                <a:xfrm>
                  <a:off x="6221474" y="3037091"/>
                  <a:ext cx="781441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1" name="Straight Arrow Connector 10"/>
                <p:cNvCxnSpPr/>
                <p:nvPr/>
              </p:nvCxnSpPr>
              <p:spPr>
                <a:xfrm>
                  <a:off x="4608575" y="2380530"/>
                  <a:ext cx="1922918" cy="65656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2" name="Straight Arrow Connector 11"/>
                <p:cNvCxnSpPr/>
                <p:nvPr/>
              </p:nvCxnSpPr>
              <p:spPr>
                <a:xfrm>
                  <a:off x="4608575" y="2708810"/>
                  <a:ext cx="1922918" cy="32828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3" name="Straight Arrow Connector 12"/>
                <p:cNvCxnSpPr/>
                <p:nvPr/>
              </p:nvCxnSpPr>
              <p:spPr>
                <a:xfrm>
                  <a:off x="4608575" y="3037089"/>
                  <a:ext cx="1922918" cy="1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4" name="Straight Arrow Connector 13"/>
                <p:cNvCxnSpPr/>
                <p:nvPr/>
              </p:nvCxnSpPr>
              <p:spPr>
                <a:xfrm flipV="1">
                  <a:off x="4608575" y="3037090"/>
                  <a:ext cx="1922918" cy="328279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5" name="Straight Arrow Connector 14"/>
                <p:cNvCxnSpPr/>
                <p:nvPr/>
              </p:nvCxnSpPr>
              <p:spPr>
                <a:xfrm flipV="1">
                  <a:off x="4608575" y="3037090"/>
                  <a:ext cx="1922918" cy="65656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sp>
              <p:nvSpPr>
                <p:cNvPr id="16" name="Oval 15"/>
                <p:cNvSpPr/>
                <p:nvPr/>
              </p:nvSpPr>
              <p:spPr>
                <a:xfrm>
                  <a:off x="5121690" y="2390319"/>
                  <a:ext cx="1293541" cy="1293541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grpSp>
              <p:nvGrpSpPr>
                <p:cNvPr id="17" name="Group 16"/>
                <p:cNvGrpSpPr/>
                <p:nvPr/>
              </p:nvGrpSpPr>
              <p:grpSpPr>
                <a:xfrm>
                  <a:off x="4437802" y="2295143"/>
                  <a:ext cx="170773" cy="1483893"/>
                  <a:chOff x="4461603" y="726948"/>
                  <a:chExt cx="228600" cy="1986366"/>
                </a:xfrm>
              </p:grpSpPr>
              <p:sp>
                <p:nvSpPr>
                  <p:cNvPr id="18" name="Oval 17"/>
                  <p:cNvSpPr/>
                  <p:nvPr/>
                </p:nvSpPr>
                <p:spPr>
                  <a:xfrm>
                    <a:off x="4461603" y="726948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57189"/>
                    <a:endParaRPr lang="en-US" sz="12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19" name="Oval 18"/>
                  <p:cNvSpPr/>
                  <p:nvPr/>
                </p:nvSpPr>
                <p:spPr>
                  <a:xfrm>
                    <a:off x="4461603" y="1605830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57189"/>
                    <a:endParaRPr lang="en-US" sz="12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20" name="Oval 19"/>
                  <p:cNvSpPr/>
                  <p:nvPr/>
                </p:nvSpPr>
                <p:spPr>
                  <a:xfrm>
                    <a:off x="4461603" y="2045271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57189"/>
                    <a:endParaRPr lang="en-US" sz="12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21" name="Oval 20"/>
                  <p:cNvSpPr/>
                  <p:nvPr/>
                </p:nvSpPr>
                <p:spPr>
                  <a:xfrm>
                    <a:off x="4461603" y="2484714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57189"/>
                    <a:endParaRPr lang="en-US" sz="12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22" name="Oval 21"/>
                  <p:cNvSpPr/>
                  <p:nvPr/>
                </p:nvSpPr>
                <p:spPr>
                  <a:xfrm>
                    <a:off x="4461603" y="1166389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57189"/>
                    <a:endParaRPr lang="en-US" sz="12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</p:grpSp>
          </p:grp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76939" y="2101428"/>
                <a:ext cx="736831" cy="736831"/>
              </a:xfrm>
              <a:prstGeom prst="rect">
                <a:avLst/>
              </a:prstGeom>
            </p:spPr>
          </p:pic>
        </p:grpSp>
        <p:sp>
          <p:nvSpPr>
            <p:cNvPr id="23" name="TextBox 22"/>
            <p:cNvSpPr txBox="1"/>
            <p:nvPr/>
          </p:nvSpPr>
          <p:spPr>
            <a:xfrm>
              <a:off x="3662599" y="3493685"/>
              <a:ext cx="4353371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Helvetica Neue" charset="0"/>
                  <a:ea typeface="Helvetica Neue" charset="0"/>
                  <a:cs typeface="Helvetica Neue" charset="0"/>
                </a:rPr>
                <a:t>Models</a:t>
              </a:r>
              <a:r>
                <a:rPr lang="en-US" sz="2400" dirty="0" smtClean="0">
                  <a:latin typeface="Helvetica Neue" charset="0"/>
                  <a:ea typeface="Helvetica Neue" charset="0"/>
                  <a:cs typeface="Helvetica Neue" charset="0"/>
                </a:rPr>
                <a:t> capture </a:t>
              </a:r>
              <a:r>
                <a:rPr lang="en-US" sz="2400" b="1" dirty="0" smtClean="0">
                  <a:latin typeface="Helvetica Neue" charset="0"/>
                  <a:ea typeface="Helvetica Neue" charset="0"/>
                  <a:cs typeface="Helvetica Neue" charset="0"/>
                </a:rPr>
                <a:t>value</a:t>
              </a:r>
              <a:r>
                <a:rPr lang="en-US" sz="2400" dirty="0" smtClean="0">
                  <a:latin typeface="Helvetica Neue" charset="0"/>
                  <a:ea typeface="Helvetica Neue" charset="0"/>
                  <a:cs typeface="Helvetica Neue" charset="0"/>
                </a:rPr>
                <a:t> in data </a:t>
              </a:r>
              <a:endParaRPr lang="en-US" sz="2400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endParaRPr>
            </a:p>
            <a:p>
              <a:pPr marL="457200" indent="-279400">
                <a:buFont typeface="Arial" charset="0"/>
                <a:buChar char="•"/>
              </a:pPr>
              <a:r>
                <a:rPr lang="en-US" sz="2400" dirty="0" smtClean="0">
                  <a:latin typeface="Helvetica Neue" charset="0"/>
                  <a:ea typeface="Helvetica Neue" charset="0"/>
                  <a:cs typeface="Helvetica Neue" charset="0"/>
                  <a:sym typeface="Wingdings"/>
                </a:rPr>
                <a:t>Core Asset </a:t>
              </a:r>
            </a:p>
            <a:p>
              <a:pPr marL="457200" indent="-279400">
                <a:buFont typeface="Arial" charset="0"/>
                <a:buChar char="•"/>
              </a:pPr>
              <a:r>
                <a:rPr lang="en-US" sz="2400" dirty="0" smtClean="0">
                  <a:latin typeface="Helvetica Neue" charset="0"/>
                  <a:ea typeface="Helvetica Neue" charset="0"/>
                  <a:cs typeface="Helvetica Neue" charset="0"/>
                  <a:sym typeface="Wingdings"/>
                </a:rPr>
                <a:t>Sensitive</a:t>
              </a:r>
            </a:p>
            <a:p>
              <a:pPr marL="1828800" indent="-279400">
                <a:buFont typeface="Arial" charset="0"/>
                <a:buChar char="•"/>
              </a:pPr>
              <a:endParaRPr lang="en-US" sz="24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endParaRPr>
            </a:p>
            <a:p>
              <a:pPr marL="285750" indent="-285750">
                <a:buFont typeface="Arial" charset="0"/>
                <a:buChar char="•"/>
              </a:pPr>
              <a:endParaRPr lang="en-US" sz="24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947230" y="3219753"/>
            <a:ext cx="5646097" cy="1635442"/>
            <a:chOff x="1826696" y="3327648"/>
            <a:chExt cx="5646097" cy="1635442"/>
          </a:xfrm>
        </p:grpSpPr>
        <p:sp>
          <p:nvSpPr>
            <p:cNvPr id="27" name="TextBox 26"/>
            <p:cNvSpPr txBox="1"/>
            <p:nvPr/>
          </p:nvSpPr>
          <p:spPr>
            <a:xfrm>
              <a:off x="1826696" y="3327648"/>
              <a:ext cx="564609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Helvetica Neue" charset="0"/>
                  <a:ea typeface="Helvetica Neue" charset="0"/>
                  <a:cs typeface="Helvetica Neue" charset="0"/>
                </a:rPr>
                <a:t>Queries</a:t>
              </a:r>
              <a:r>
                <a:rPr lang="en-US" sz="2400" dirty="0" smtClean="0">
                  <a:latin typeface="Helvetica Neue" charset="0"/>
                  <a:ea typeface="Helvetica Neue" charset="0"/>
                  <a:cs typeface="Helvetica Neue" charset="0"/>
                </a:rPr>
                <a:t> can be as sensitive as the data</a:t>
              </a:r>
              <a:endParaRPr lang="en-US" sz="24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endParaRPr>
            </a:p>
            <a:p>
              <a:pPr marL="285750" indent="-285750">
                <a:buFont typeface="Arial" charset="0"/>
                <a:buChar char="•"/>
              </a:pPr>
              <a:endParaRPr lang="en-US" sz="24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48509" y="3795846"/>
              <a:ext cx="1775668" cy="1161193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46451" y="3801339"/>
              <a:ext cx="2054579" cy="1155700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117553" y="3743146"/>
              <a:ext cx="1355240" cy="1219944"/>
            </a:xfrm>
            <a:prstGeom prst="rect">
              <a:avLst/>
            </a:prstGeom>
          </p:spPr>
        </p:pic>
      </p:grpSp>
      <p:sp>
        <p:nvSpPr>
          <p:cNvPr id="31" name="Rectangle 30"/>
          <p:cNvSpPr/>
          <p:nvPr/>
        </p:nvSpPr>
        <p:spPr>
          <a:xfrm>
            <a:off x="79744" y="382990"/>
            <a:ext cx="8984511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715" lvl="0" defTabSz="685783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sz="3600" dirty="0" smtClean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Protect the </a:t>
            </a:r>
            <a:r>
              <a:rPr lang="en-US" sz="3600" b="1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data</a:t>
            </a:r>
            <a:r>
              <a:rPr lang="en-US" sz="36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, the </a:t>
            </a:r>
            <a:r>
              <a:rPr lang="en-US" sz="3600" b="1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model</a:t>
            </a:r>
            <a:r>
              <a:rPr lang="en-US" sz="36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, and the </a:t>
            </a:r>
            <a:r>
              <a:rPr lang="en-US" sz="3600" b="1" dirty="0" smtClean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query</a:t>
            </a:r>
            <a:endParaRPr lang="en-US" sz="3600" dirty="0">
              <a:solidFill>
                <a:srgbClr val="00000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146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/>
          <p:cNvSpPr txBox="1"/>
          <p:nvPr/>
        </p:nvSpPr>
        <p:spPr>
          <a:xfrm>
            <a:off x="1855624" y="1736474"/>
            <a:ext cx="23342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4000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Adaptive</a:t>
            </a:r>
            <a:endParaRPr lang="en-US" sz="4000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679753" y="1736474"/>
            <a:ext cx="3028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4000" b="1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Responsive</a:t>
            </a:r>
            <a:endParaRPr lang="en-US" sz="4000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95127" y="72919"/>
            <a:ext cx="9048873" cy="4042975"/>
            <a:chOff x="1004049" y="281507"/>
            <a:chExt cx="7977388" cy="3564243"/>
          </a:xfrm>
        </p:grpSpPr>
        <p:sp>
          <p:nvSpPr>
            <p:cNvPr id="9" name="U-Turn Arrow 8"/>
            <p:cNvSpPr/>
            <p:nvPr/>
          </p:nvSpPr>
          <p:spPr>
            <a:xfrm rot="16200000">
              <a:off x="2459771" y="-985599"/>
              <a:ext cx="3129663" cy="6041108"/>
            </a:xfrm>
            <a:prstGeom prst="uturnArrow">
              <a:avLst>
                <a:gd name="adj1" fmla="val 13370"/>
                <a:gd name="adj2" fmla="val 17465"/>
                <a:gd name="adj3" fmla="val 24153"/>
                <a:gd name="adj4" fmla="val 40787"/>
                <a:gd name="adj5" fmla="val 79549"/>
              </a:avLst>
            </a:prstGeom>
            <a:gradFill flip="none" rotWithShape="1">
              <a:gsLst>
                <a:gs pos="84000">
                  <a:schemeClr val="accent2"/>
                </a:gs>
                <a:gs pos="10000">
                  <a:srgbClr val="FF0000"/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" name="Circular Arrow 6"/>
            <p:cNvSpPr/>
            <p:nvPr/>
          </p:nvSpPr>
          <p:spPr>
            <a:xfrm rot="10800000" flipH="1">
              <a:off x="5180004" y="281507"/>
              <a:ext cx="3801433" cy="3564243"/>
            </a:xfrm>
            <a:prstGeom prst="circularArrow">
              <a:avLst>
                <a:gd name="adj1" fmla="val 12169"/>
                <a:gd name="adj2" fmla="val 884793"/>
                <a:gd name="adj3" fmla="val 20386139"/>
                <a:gd name="adj4" fmla="val 408598"/>
                <a:gd name="adj5" fmla="val 12500"/>
              </a:avLst>
            </a:prstGeom>
            <a:gradFill>
              <a:gsLst>
                <a:gs pos="84000">
                  <a:schemeClr val="accent5"/>
                </a:gs>
                <a:gs pos="10000">
                  <a:schemeClr val="accent6"/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623471" y="4104276"/>
            <a:ext cx="18970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4000" b="1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Secure</a:t>
            </a:r>
            <a:endParaRPr lang="en-US" sz="5400" b="1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9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399253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Goal</a:t>
            </a:r>
            <a:endParaRPr lang="en" dirty="0"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45525"/>
            <a:ext cx="8138699" cy="36879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6600"/>
                </a:solidFill>
                <a:latin typeface="Helvetica Neue" charset="0"/>
                <a:ea typeface="Helvetica Neue" charset="0"/>
                <a:cs typeface="Helvetica Neue" charset="0"/>
              </a:rPr>
              <a:t>Real-time</a:t>
            </a:r>
            <a:r>
              <a:rPr lang="en" sz="3000" dirty="0">
                <a:latin typeface="Helvetica Neue" charset="0"/>
                <a:ea typeface="Helvetica Neue" charset="0"/>
                <a:cs typeface="Helvetica Neue" charset="0"/>
              </a:rPr>
              <a:t> decisions </a:t>
            </a:r>
          </a:p>
          <a:p>
            <a: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i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decide in </a:t>
            </a:r>
            <a:r>
              <a:rPr lang="en" sz="3200" i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ms</a:t>
            </a:r>
            <a:endParaRPr lang="en" sz="3200" i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Helvetica Neue" charset="0"/>
                <a:ea typeface="Helvetica Neue" charset="0"/>
                <a:cs typeface="Helvetica Neue" charset="0"/>
              </a:rPr>
              <a:t>o</a:t>
            </a:r>
            <a:r>
              <a:rPr lang="en" sz="3000" dirty="0" smtClean="0">
                <a:latin typeface="Helvetica Neue" charset="0"/>
                <a:ea typeface="Helvetica Neue" charset="0"/>
                <a:cs typeface="Helvetica Neue" charset="0"/>
              </a:rPr>
              <a:t>n </a:t>
            </a:r>
            <a:r>
              <a:rPr lang="en-US" sz="3000" dirty="0" smtClean="0">
                <a:solidFill>
                  <a:srgbClr val="FF6600"/>
                </a:solidFill>
                <a:latin typeface="Helvetica Neue" charset="0"/>
                <a:ea typeface="Helvetica Neue" charset="0"/>
                <a:cs typeface="Helvetica Neue" charset="0"/>
              </a:rPr>
              <a:t>live</a:t>
            </a:r>
            <a:r>
              <a:rPr lang="en" sz="3000" dirty="0" smtClean="0">
                <a:solidFill>
                  <a:srgbClr val="FF6600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" sz="3000" dirty="0">
                <a:solidFill>
                  <a:srgbClr val="FF6600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  <a:p>
            <a: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i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the current state as data arrives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Helvetica Neue" charset="0"/>
                <a:ea typeface="Helvetica Neue" charset="0"/>
                <a:cs typeface="Helvetica Neue" charset="0"/>
              </a:rPr>
              <a:t>with strong </a:t>
            </a:r>
            <a:r>
              <a:rPr lang="en" sz="3000" dirty="0">
                <a:solidFill>
                  <a:srgbClr val="FF6600"/>
                </a:solidFill>
                <a:latin typeface="Helvetica Neue" charset="0"/>
                <a:ea typeface="Helvetica Neue" charset="0"/>
                <a:cs typeface="Helvetica Neue" charset="0"/>
              </a:rPr>
              <a:t>security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" sz="3200" i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privacy, confidentiality, and integrity</a:t>
            </a:r>
            <a:r>
              <a:rPr lang="en" sz="3000" i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latin typeface="Helvetica Neue" charset="0"/>
                <a:ea typeface="Helvetica Neue" charset="0"/>
                <a:cs typeface="Helvetica Neue" charset="0"/>
              </a:rPr>
              <a:t>28</a:t>
            </a:fld>
            <a:endParaRPr lang="en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71800" y="1752600"/>
            <a:ext cx="279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i="1" dirty="0">
                <a:solidFill>
                  <a:srgbClr val="FF8D00"/>
                </a:solidFill>
                <a:latin typeface="Helvetica Neue" charset="0"/>
                <a:ea typeface="Helvetica Neue" charset="0"/>
                <a:cs typeface="Helvetica Neue" charset="0"/>
              </a:rPr>
              <a:t>d</a:t>
            </a:r>
            <a:r>
              <a:rPr lang="en-US" sz="3000" i="1" dirty="0" smtClean="0">
                <a:solidFill>
                  <a:srgbClr val="FF8D00"/>
                </a:solidFill>
                <a:latin typeface="Helvetica Neue" charset="0"/>
                <a:ea typeface="Helvetica Neue" charset="0"/>
                <a:cs typeface="Helvetica Neue" charset="0"/>
              </a:rPr>
              <a:t>ecide in </a:t>
            </a:r>
            <a:r>
              <a:rPr lang="en-US" sz="3000" i="1" dirty="0" err="1" smtClean="0">
                <a:solidFill>
                  <a:srgbClr val="FF8D00"/>
                </a:solidFill>
                <a:latin typeface="Helvetica Neue" charset="0"/>
                <a:ea typeface="Helvetica Neue" charset="0"/>
                <a:cs typeface="Helvetica Neue" charset="0"/>
              </a:rPr>
              <a:t>ms</a:t>
            </a:r>
            <a:endParaRPr lang="en-US" sz="3000" i="1" dirty="0">
              <a:solidFill>
                <a:srgbClr val="FF8D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66507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build="p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399253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Goal</a:t>
            </a:r>
            <a:endParaRPr lang="en" dirty="0"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45525"/>
            <a:ext cx="8138699" cy="36879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6600"/>
                </a:solidFill>
                <a:latin typeface="Helvetica Neue" charset="0"/>
                <a:ea typeface="Helvetica Neue" charset="0"/>
                <a:cs typeface="Helvetica Neue" charset="0"/>
              </a:rPr>
              <a:t>Real-time</a:t>
            </a:r>
            <a:r>
              <a:rPr lang="en" sz="3000" dirty="0">
                <a:latin typeface="Helvetica Neue" charset="0"/>
                <a:ea typeface="Helvetica Neue" charset="0"/>
                <a:cs typeface="Helvetica Neue" charset="0"/>
              </a:rPr>
              <a:t> decisions </a:t>
            </a:r>
          </a:p>
          <a:p>
            <a: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i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decide in </a:t>
            </a:r>
            <a:r>
              <a:rPr lang="en" sz="3200" i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ms</a:t>
            </a:r>
            <a:endParaRPr lang="en" sz="3200" i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Helvetica Neue" charset="0"/>
                <a:ea typeface="Helvetica Neue" charset="0"/>
                <a:cs typeface="Helvetica Neue" charset="0"/>
              </a:rPr>
              <a:t>o</a:t>
            </a:r>
            <a:r>
              <a:rPr lang="en" sz="3000" dirty="0" smtClean="0">
                <a:latin typeface="Helvetica Neue" charset="0"/>
                <a:ea typeface="Helvetica Neue" charset="0"/>
                <a:cs typeface="Helvetica Neue" charset="0"/>
              </a:rPr>
              <a:t>n </a:t>
            </a:r>
            <a:r>
              <a:rPr lang="en-US" sz="3000" dirty="0" smtClean="0">
                <a:solidFill>
                  <a:srgbClr val="FF6600"/>
                </a:solidFill>
                <a:latin typeface="Helvetica Neue" charset="0"/>
                <a:ea typeface="Helvetica Neue" charset="0"/>
                <a:cs typeface="Helvetica Neue" charset="0"/>
              </a:rPr>
              <a:t>live</a:t>
            </a:r>
            <a:r>
              <a:rPr lang="en" sz="3000" dirty="0" smtClean="0">
                <a:solidFill>
                  <a:srgbClr val="FF6600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" sz="3000" dirty="0">
                <a:solidFill>
                  <a:srgbClr val="FF6600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  <a:p>
            <a: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i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the current state as data arrives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Helvetica Neue" charset="0"/>
                <a:ea typeface="Helvetica Neue" charset="0"/>
                <a:cs typeface="Helvetica Neue" charset="0"/>
              </a:rPr>
              <a:t>with strong </a:t>
            </a:r>
            <a:r>
              <a:rPr lang="en" sz="3000" dirty="0">
                <a:solidFill>
                  <a:srgbClr val="FF6600"/>
                </a:solidFill>
                <a:latin typeface="Helvetica Neue" charset="0"/>
                <a:ea typeface="Helvetica Neue" charset="0"/>
                <a:cs typeface="Helvetica Neue" charset="0"/>
              </a:rPr>
              <a:t>security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" sz="3200" i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privacy, confidentiality, and integrity</a:t>
            </a:r>
            <a:r>
              <a:rPr lang="en" sz="3000" i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latin typeface="Helvetica Neue" charset="0"/>
                <a:ea typeface="Helvetica Neue" charset="0"/>
                <a:cs typeface="Helvetica Neue" charset="0"/>
              </a:rPr>
              <a:t>29</a:t>
            </a:fld>
            <a:endParaRPr lang="en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71800" y="1752600"/>
            <a:ext cx="279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i="1" dirty="0">
                <a:solidFill>
                  <a:schemeClr val="bg1">
                    <a:lumMod val="6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d</a:t>
            </a:r>
            <a:r>
              <a:rPr lang="en-US" sz="3000" i="1" dirty="0" smtClean="0">
                <a:solidFill>
                  <a:schemeClr val="bg1">
                    <a:lumMod val="6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ecide in </a:t>
            </a:r>
            <a:r>
              <a:rPr lang="en-US" sz="3000" i="1" dirty="0" err="1" smtClean="0">
                <a:solidFill>
                  <a:schemeClr val="bg1">
                    <a:lumMod val="6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ms</a:t>
            </a:r>
            <a:endParaRPr lang="en-US" sz="3000" i="1" dirty="0">
              <a:solidFill>
                <a:schemeClr val="bg1">
                  <a:lumMod val="6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98600" y="3041413"/>
            <a:ext cx="67097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i="1" dirty="0">
                <a:solidFill>
                  <a:srgbClr val="FF8D00"/>
                </a:solidFill>
                <a:latin typeface="Helvetica Neue" charset="0"/>
                <a:ea typeface="Helvetica Neue" charset="0"/>
                <a:cs typeface="Helvetica Neue" charset="0"/>
              </a:rPr>
              <a:t>t</a:t>
            </a:r>
            <a:r>
              <a:rPr lang="en-US" sz="3000" i="1" dirty="0" smtClean="0">
                <a:solidFill>
                  <a:srgbClr val="FF8D00"/>
                </a:solidFill>
                <a:latin typeface="Helvetica Neue" charset="0"/>
                <a:ea typeface="Helvetica Neue" charset="0"/>
                <a:cs typeface="Helvetica Neue" charset="0"/>
              </a:rPr>
              <a:t>he current state of the environment</a:t>
            </a:r>
            <a:endParaRPr lang="en-US" sz="3000" i="1" dirty="0">
              <a:solidFill>
                <a:srgbClr val="FF8D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40706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AMPLab</a:t>
            </a:r>
            <a:r>
              <a:rPr lang="en-US" dirty="0" smtClean="0"/>
              <a:t> (2010—2016)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254075"/>
            <a:ext cx="8324300" cy="3076625"/>
          </a:xfrm>
        </p:spPr>
        <p:txBody>
          <a:bodyPr/>
          <a:lstStyle/>
          <a:p>
            <a:r>
              <a:rPr lang="en-US" dirty="0" smtClean="0"/>
              <a:t>Created popular open-source big data analytics: Spark, </a:t>
            </a:r>
            <a:r>
              <a:rPr lang="en-US" dirty="0" err="1" smtClean="0"/>
              <a:t>Mesos</a:t>
            </a:r>
            <a:r>
              <a:rPr lang="en-US" dirty="0" smtClean="0"/>
              <a:t>, Tachyon..</a:t>
            </a:r>
          </a:p>
          <a:p>
            <a:endParaRPr lang="en-US" dirty="0" smtClean="0"/>
          </a:p>
          <a:p>
            <a:r>
              <a:rPr lang="en-US" dirty="0" err="1" smtClean="0"/>
              <a:t>AMPLab</a:t>
            </a:r>
            <a:r>
              <a:rPr lang="en-US" dirty="0" smtClean="0"/>
              <a:t> is coming to an end (December 2016)</a:t>
            </a:r>
          </a:p>
          <a:p>
            <a:endParaRPr lang="en-US" dirty="0" smtClean="0"/>
          </a:p>
          <a:p>
            <a:r>
              <a:rPr lang="en-US" b="1" dirty="0" smtClean="0"/>
              <a:t>What is the next vision?</a:t>
            </a:r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3399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399253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Goal</a:t>
            </a:r>
            <a:endParaRPr lang="en" dirty="0"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8698"/>
            <a:ext cx="8138699" cy="36879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6600"/>
                </a:solidFill>
                <a:latin typeface="Helvetica Neue" charset="0"/>
                <a:ea typeface="Helvetica Neue" charset="0"/>
                <a:cs typeface="Helvetica Neue" charset="0"/>
              </a:rPr>
              <a:t>Real-time</a:t>
            </a:r>
            <a:r>
              <a:rPr lang="en" sz="3000" dirty="0">
                <a:latin typeface="Helvetica Neue" charset="0"/>
                <a:ea typeface="Helvetica Neue" charset="0"/>
                <a:cs typeface="Helvetica Neue" charset="0"/>
              </a:rPr>
              <a:t> decisions </a:t>
            </a:r>
          </a:p>
          <a:p>
            <a: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i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decide in </a:t>
            </a:r>
            <a:r>
              <a:rPr lang="en" sz="3200" i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ms</a:t>
            </a:r>
            <a:endParaRPr lang="en" sz="3200" i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Helvetica Neue" charset="0"/>
                <a:ea typeface="Helvetica Neue" charset="0"/>
                <a:cs typeface="Helvetica Neue" charset="0"/>
              </a:rPr>
              <a:t>o</a:t>
            </a:r>
            <a:r>
              <a:rPr lang="en" sz="3000" dirty="0" smtClean="0">
                <a:latin typeface="Helvetica Neue" charset="0"/>
                <a:ea typeface="Helvetica Neue" charset="0"/>
                <a:cs typeface="Helvetica Neue" charset="0"/>
              </a:rPr>
              <a:t>n </a:t>
            </a:r>
            <a:r>
              <a:rPr lang="en-US" sz="3000" dirty="0" smtClean="0">
                <a:solidFill>
                  <a:srgbClr val="FF6600"/>
                </a:solidFill>
                <a:latin typeface="Helvetica Neue" charset="0"/>
                <a:ea typeface="Helvetica Neue" charset="0"/>
                <a:cs typeface="Helvetica Neue" charset="0"/>
              </a:rPr>
              <a:t>live</a:t>
            </a:r>
            <a:r>
              <a:rPr lang="en" sz="3000" dirty="0" smtClean="0">
                <a:solidFill>
                  <a:srgbClr val="FF6600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" sz="3000" dirty="0">
                <a:solidFill>
                  <a:srgbClr val="FF6600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  <a:p>
            <a: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i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the current state as data arrives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Helvetica Neue" charset="0"/>
                <a:ea typeface="Helvetica Neue" charset="0"/>
                <a:cs typeface="Helvetica Neue" charset="0"/>
              </a:rPr>
              <a:t>with strong </a:t>
            </a:r>
            <a:r>
              <a:rPr lang="en" sz="3000" dirty="0">
                <a:solidFill>
                  <a:srgbClr val="FF6600"/>
                </a:solidFill>
                <a:latin typeface="Helvetica Neue" charset="0"/>
                <a:ea typeface="Helvetica Neue" charset="0"/>
                <a:cs typeface="Helvetica Neue" charset="0"/>
              </a:rPr>
              <a:t>security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" sz="3200" i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privacy, confidentiality, and integrity</a:t>
            </a:r>
            <a:r>
              <a:rPr lang="en" sz="3000" i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latin typeface="Helvetica Neue" charset="0"/>
                <a:ea typeface="Helvetica Neue" charset="0"/>
                <a:cs typeface="Helvetica Neue" charset="0"/>
              </a:rPr>
              <a:t>30</a:t>
            </a:fld>
            <a:endParaRPr lang="en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71800" y="1752600"/>
            <a:ext cx="279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i="1" dirty="0">
                <a:solidFill>
                  <a:srgbClr val="A6A6A6"/>
                </a:solidFill>
                <a:latin typeface="Helvetica Neue" charset="0"/>
                <a:ea typeface="Helvetica Neue" charset="0"/>
                <a:cs typeface="Helvetica Neue" charset="0"/>
              </a:rPr>
              <a:t>d</a:t>
            </a:r>
            <a:r>
              <a:rPr lang="en-US" sz="3000" i="1" dirty="0" smtClean="0">
                <a:solidFill>
                  <a:srgbClr val="A6A6A6"/>
                </a:solidFill>
                <a:latin typeface="Helvetica Neue" charset="0"/>
                <a:ea typeface="Helvetica Neue" charset="0"/>
                <a:cs typeface="Helvetica Neue" charset="0"/>
              </a:rPr>
              <a:t>ecide in </a:t>
            </a:r>
            <a:r>
              <a:rPr lang="en-US" sz="3000" i="1" dirty="0" err="1" smtClean="0">
                <a:solidFill>
                  <a:srgbClr val="A6A6A6"/>
                </a:solidFill>
                <a:latin typeface="Helvetica Neue" charset="0"/>
                <a:ea typeface="Helvetica Neue" charset="0"/>
                <a:cs typeface="Helvetica Neue" charset="0"/>
              </a:rPr>
              <a:t>ms</a:t>
            </a:r>
            <a:endParaRPr lang="en-US" sz="3000" i="1" dirty="0">
              <a:solidFill>
                <a:srgbClr val="A6A6A6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8149" y="4305300"/>
            <a:ext cx="5727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i="1" dirty="0">
                <a:solidFill>
                  <a:srgbClr val="FF8D00"/>
                </a:solidFill>
                <a:latin typeface="Helvetica Neue" charset="0"/>
                <a:ea typeface="Helvetica Neue" charset="0"/>
                <a:cs typeface="Helvetica Neue" charset="0"/>
              </a:rPr>
              <a:t>p</a:t>
            </a:r>
            <a:r>
              <a:rPr lang="en-US" sz="3000" i="1" dirty="0" smtClean="0">
                <a:solidFill>
                  <a:srgbClr val="FF8D00"/>
                </a:solidFill>
                <a:latin typeface="Helvetica Neue" charset="0"/>
                <a:ea typeface="Helvetica Neue" charset="0"/>
                <a:cs typeface="Helvetica Neue" charset="0"/>
              </a:rPr>
              <a:t>rivacy, confidentiality, integrity</a:t>
            </a:r>
            <a:endParaRPr lang="en-US" sz="3000" i="1" dirty="0">
              <a:solidFill>
                <a:srgbClr val="FF8D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98600" y="3041413"/>
            <a:ext cx="67097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i="1" dirty="0">
                <a:solidFill>
                  <a:srgbClr val="A6A6A6"/>
                </a:solidFill>
                <a:latin typeface="Helvetica Neue" charset="0"/>
                <a:ea typeface="Helvetica Neue" charset="0"/>
                <a:cs typeface="Helvetica Neue" charset="0"/>
              </a:rPr>
              <a:t>the current state of 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93775896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6400" y="420150"/>
            <a:ext cx="2939500" cy="572699"/>
          </a:xfrm>
        </p:spPr>
        <p:txBody>
          <a:bodyPr/>
          <a:lstStyle/>
          <a:p>
            <a:r>
              <a:rPr lang="en-US" sz="4000" dirty="0" smtClean="0"/>
              <a:t>Challenges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latin typeface="Helvetica Neue" charset="0"/>
                <a:ea typeface="Helvetica Neue" charset="0"/>
                <a:cs typeface="Helvetica Neue" charset="0"/>
              </a:rPr>
              <a:t>31</a:t>
            </a:fld>
            <a:endParaRPr lang="en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1168399"/>
            <a:ext cx="9144000" cy="1308101"/>
            <a:chOff x="0" y="1168399"/>
            <a:chExt cx="9144000" cy="1308101"/>
          </a:xfrm>
        </p:grpSpPr>
        <p:sp>
          <p:nvSpPr>
            <p:cNvPr id="15" name="Rectangle 14"/>
            <p:cNvSpPr/>
            <p:nvPr/>
          </p:nvSpPr>
          <p:spPr>
            <a:xfrm>
              <a:off x="0" y="1168399"/>
              <a:ext cx="9144000" cy="1308101"/>
            </a:xfrm>
            <a:prstGeom prst="rect">
              <a:avLst/>
            </a:prstGeom>
            <a:solidFill>
              <a:srgbClr val="D8DEE2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6400" y="1455698"/>
              <a:ext cx="317586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Automated decisions </a:t>
              </a:r>
            </a:p>
            <a:p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on live data are hard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0" y="2476501"/>
            <a:ext cx="9144000" cy="1114960"/>
            <a:chOff x="0" y="2476501"/>
            <a:chExt cx="9144000" cy="1114960"/>
          </a:xfrm>
        </p:grpSpPr>
        <p:sp>
          <p:nvSpPr>
            <p:cNvPr id="2" name="Rectangle 1"/>
            <p:cNvSpPr/>
            <p:nvPr/>
          </p:nvSpPr>
          <p:spPr>
            <a:xfrm>
              <a:off x="0" y="2476501"/>
              <a:ext cx="9144000" cy="1114960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19100" y="2651323"/>
              <a:ext cx="33265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Poor security: exploits </a:t>
              </a:r>
              <a:br>
                <a:rPr lang="en-US" sz="2400" dirty="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</a:br>
              <a:r>
                <a:rPr lang="en-US" sz="2400" dirty="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are</a:t>
              </a:r>
              <a:r>
                <a:rPr lang="en-US" sz="2400" dirty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2400" dirty="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daily occurrences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-9631" y="3594100"/>
            <a:ext cx="9144000" cy="1462716"/>
            <a:chOff x="-9631" y="3594100"/>
            <a:chExt cx="9144000" cy="1314629"/>
          </a:xfrm>
        </p:grpSpPr>
        <p:sp>
          <p:nvSpPr>
            <p:cNvPr id="16" name="Rectangle 15"/>
            <p:cNvSpPr/>
            <p:nvPr/>
          </p:nvSpPr>
          <p:spPr>
            <a:xfrm>
              <a:off x="-9631" y="3594100"/>
              <a:ext cx="9144000" cy="1314629"/>
            </a:xfrm>
            <a:prstGeom prst="rect">
              <a:avLst/>
            </a:prstGeom>
            <a:solidFill>
              <a:srgbClr val="DDECFF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9100" y="3676400"/>
              <a:ext cx="4625456" cy="1078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One-off solutions, </a:t>
              </a:r>
              <a:br>
                <a:rPr lang="en-US" sz="2400" dirty="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</a:br>
              <a:r>
                <a:rPr lang="en-US" sz="2400" dirty="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expensive and slow </a:t>
              </a:r>
            </a:p>
            <a:p>
              <a:r>
                <a:rPr lang="en-US" sz="2400" dirty="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to build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092264" y="1257300"/>
            <a:ext cx="5085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  <a:latin typeface="Helvetica Neue" charset="0"/>
                <a:ea typeface="Helvetica Neue" charset="0"/>
                <a:cs typeface="Helvetica Neue" charset="0"/>
              </a:rPr>
              <a:t>Real-time, sophisticated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decisions that guarantee </a:t>
            </a:r>
            <a:r>
              <a:rPr lang="en-US" sz="2400" dirty="0" smtClean="0">
                <a:solidFill>
                  <a:srgbClr val="FF6600"/>
                </a:solidFill>
                <a:latin typeface="Helvetica Neue" charset="0"/>
                <a:ea typeface="Helvetica Neue" charset="0"/>
                <a:cs typeface="Helvetica Neue" charset="0"/>
              </a:rPr>
              <a:t>worst-case behavior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on noisy and </a:t>
            </a:r>
            <a:r>
              <a:rPr lang="en-US" sz="2400" dirty="0" err="1" smtClean="0">
                <a:solidFill>
                  <a:srgbClr val="FF6600"/>
                </a:solidFill>
                <a:latin typeface="Helvetica Neue" charset="0"/>
                <a:ea typeface="Helvetica Neue" charset="0"/>
                <a:cs typeface="Helvetica Neue" charset="0"/>
              </a:rPr>
              <a:t>unforseen</a:t>
            </a:r>
            <a:r>
              <a:rPr lang="en-US" sz="2400" dirty="0" smtClean="0">
                <a:solidFill>
                  <a:srgbClr val="FF6600"/>
                </a:solidFill>
                <a:latin typeface="Helvetica Neue" charset="0"/>
                <a:ea typeface="Helvetica Neue" charset="0"/>
                <a:cs typeface="Helvetica Neue" charset="0"/>
              </a:rPr>
              <a:t> live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92264" y="2651323"/>
            <a:ext cx="4943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Ensure </a:t>
            </a:r>
            <a:r>
              <a:rPr lang="en-US" sz="2400" dirty="0" smtClean="0">
                <a:solidFill>
                  <a:srgbClr val="FF6600"/>
                </a:solidFill>
                <a:latin typeface="Helvetica Neue" charset="0"/>
                <a:ea typeface="Helvetica Neue" charset="0"/>
                <a:cs typeface="Helvetica Neue" charset="0"/>
              </a:rPr>
              <a:t>privacy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 and </a:t>
            </a:r>
            <a:r>
              <a:rPr lang="en-US" sz="2400" dirty="0" smtClean="0">
                <a:solidFill>
                  <a:srgbClr val="FF6600"/>
                </a:solidFill>
                <a:latin typeface="Helvetica Neue" charset="0"/>
                <a:ea typeface="Helvetica Neue" charset="0"/>
                <a:cs typeface="Helvetica Neue" charset="0"/>
              </a:rPr>
              <a:t>integrity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</a:p>
          <a:p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without impacting functionality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092263" y="3663738"/>
            <a:ext cx="5123451" cy="898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 smtClean="0">
                <a:solidFill>
                  <a:srgbClr val="FF6600"/>
                </a:solidFill>
                <a:latin typeface="Helvetica Neue" charset="0"/>
                <a:ea typeface="Helvetica Neue" charset="0"/>
                <a:cs typeface="Helvetica Neue" charset="0"/>
              </a:rPr>
              <a:t>General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 platform: </a:t>
            </a:r>
            <a:b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400" b="1" dirty="0" smtClean="0">
                <a:solidFill>
                  <a:srgbClr val="FF6600"/>
                </a:solidFill>
                <a:latin typeface="Helvetica Neue" charset="0"/>
                <a:ea typeface="Helvetica Neue" charset="0"/>
                <a:cs typeface="Helvetica Neue" charset="0"/>
              </a:rPr>
              <a:t>Secure Real-time Decision </a:t>
            </a:r>
            <a:r>
              <a:rPr lang="en-US" sz="2400" b="1" dirty="0">
                <a:solidFill>
                  <a:srgbClr val="FF6600"/>
                </a:solidFill>
                <a:latin typeface="Helvetica Neue" charset="0"/>
                <a:ea typeface="Helvetica Neue" charset="0"/>
                <a:cs typeface="Helvetica Neue" charset="0"/>
              </a:rPr>
              <a:t>S</a:t>
            </a:r>
            <a:r>
              <a:rPr lang="en-US" sz="2400" b="1" dirty="0" smtClean="0">
                <a:solidFill>
                  <a:srgbClr val="FF6600"/>
                </a:solidFill>
                <a:latin typeface="Helvetica Neue" charset="0"/>
                <a:ea typeface="Helvetica Neue" charset="0"/>
                <a:cs typeface="Helvetica Neue" charset="0"/>
              </a:rPr>
              <a:t>tack</a:t>
            </a:r>
          </a:p>
        </p:txBody>
      </p:sp>
      <p:sp>
        <p:nvSpPr>
          <p:cNvPr id="19" name="Title 4"/>
          <p:cNvSpPr txBox="1">
            <a:spLocks/>
          </p:cNvSpPr>
          <p:nvPr/>
        </p:nvSpPr>
        <p:spPr>
          <a:xfrm>
            <a:off x="4059736" y="421200"/>
            <a:ext cx="3534731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0" i="0" u="none" strike="noStrike" cap="none">
                <a:solidFill>
                  <a:schemeClr val="dk1"/>
                </a:solidFill>
                <a:latin typeface="Tahoma"/>
                <a:ea typeface="Arial"/>
                <a:cs typeface="Tahoma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sz="4000" dirty="0" smtClean="0">
                <a:latin typeface="Helvetica Neue" charset="0"/>
                <a:ea typeface="Helvetica Neue" charset="0"/>
                <a:cs typeface="Helvetica Neue" charset="0"/>
              </a:rPr>
              <a:t>RISE Lab</a:t>
            </a:r>
            <a:endParaRPr lang="en-US" sz="4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61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5854629" y="993894"/>
            <a:ext cx="3035371" cy="2498606"/>
            <a:chOff x="1118067" y="1401850"/>
            <a:chExt cx="4254033" cy="332591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55147" y="3379034"/>
              <a:ext cx="1363608" cy="134873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8067" y="1916351"/>
              <a:ext cx="1672373" cy="104410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938182" y="3492847"/>
              <a:ext cx="1155251" cy="114265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284891" y="1401850"/>
              <a:ext cx="2087209" cy="1254438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>
              <a:stCxn id="5" idx="3"/>
            </p:cNvCxnSpPr>
            <p:nvPr/>
          </p:nvCxnSpPr>
          <p:spPr>
            <a:xfrm>
              <a:off x="2790440" y="2438401"/>
              <a:ext cx="494450" cy="0"/>
            </a:xfrm>
            <a:prstGeom prst="straightConnector1">
              <a:avLst/>
            </a:prstGeom>
            <a:ln w="38100" cmpd="sng">
              <a:solidFill>
                <a:srgbClr val="7F7F7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0"/>
              <a:endCxn id="7" idx="2"/>
            </p:cNvCxnSpPr>
            <p:nvPr/>
          </p:nvCxnSpPr>
          <p:spPr>
            <a:xfrm flipH="1" flipV="1">
              <a:off x="4328496" y="2656288"/>
              <a:ext cx="187312" cy="836559"/>
            </a:xfrm>
            <a:prstGeom prst="straightConnector1">
              <a:avLst/>
            </a:prstGeom>
            <a:ln w="38100" cmpd="sng">
              <a:solidFill>
                <a:srgbClr val="7F7F7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4" idx="0"/>
            </p:cNvCxnSpPr>
            <p:nvPr/>
          </p:nvCxnSpPr>
          <p:spPr>
            <a:xfrm flipV="1">
              <a:off x="3136951" y="2656287"/>
              <a:ext cx="693822" cy="722747"/>
            </a:xfrm>
            <a:prstGeom prst="straightConnector1">
              <a:avLst/>
            </a:prstGeom>
            <a:ln w="38100" cmpd="sng">
              <a:solidFill>
                <a:srgbClr val="7F7F7F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Zero-time defense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85198"/>
            <a:ext cx="7177597" cy="2962325"/>
          </a:xfrm>
        </p:spPr>
        <p:txBody>
          <a:bodyPr>
            <a:normAutofit/>
          </a:bodyPr>
          <a:lstStyle/>
          <a:p>
            <a:r>
              <a:rPr lang="en-US" sz="2200" b="1" dirty="0" smtClean="0"/>
              <a:t>Problem</a:t>
            </a:r>
            <a:r>
              <a:rPr lang="en-US" sz="2200" dirty="0" smtClean="0"/>
              <a:t>: zero-day attacks can </a:t>
            </a:r>
            <a:r>
              <a:rPr lang="en-US" sz="2200" smtClean="0"/>
              <a:t>compromise </a:t>
            </a:r>
            <a:br>
              <a:rPr lang="en-US" sz="2200" smtClean="0"/>
            </a:br>
            <a:r>
              <a:rPr lang="en-US" sz="2200" smtClean="0"/>
              <a:t>millions </a:t>
            </a:r>
            <a:r>
              <a:rPr lang="en-US" sz="2200" dirty="0" smtClean="0"/>
              <a:t>of sites in seconds</a:t>
            </a:r>
          </a:p>
          <a:p>
            <a:r>
              <a:rPr lang="en-US" sz="2400" b="1" dirty="0" smtClean="0"/>
              <a:t>Solution</a:t>
            </a:r>
            <a:r>
              <a:rPr lang="en-US" sz="2400" dirty="0" smtClean="0"/>
              <a:t>: </a:t>
            </a:r>
            <a:r>
              <a:rPr lang="en-US" sz="2200" dirty="0" smtClean="0">
                <a:solidFill>
                  <a:srgbClr val="FF6600"/>
                </a:solidFill>
              </a:rPr>
              <a:t>analyze</a:t>
            </a:r>
            <a:r>
              <a:rPr lang="en-US" sz="2200" dirty="0" smtClean="0">
                <a:solidFill>
                  <a:srgbClr val="FF0000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network flows to detect </a:t>
            </a: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attacks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patch </a:t>
            </a: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sites/software in</a:t>
            </a:r>
            <a:r>
              <a:rPr lang="en-US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200" dirty="0">
                <a:solidFill>
                  <a:srgbClr val="FF6600"/>
                </a:solidFill>
              </a:rPr>
              <a:t>real-</a:t>
            </a:r>
            <a:r>
              <a:rPr lang="en-US" sz="2200" dirty="0" smtClean="0">
                <a:solidFill>
                  <a:srgbClr val="FF6600"/>
                </a:solidFill>
              </a:rPr>
              <a:t>time</a:t>
            </a:r>
          </a:p>
          <a:p>
            <a:pPr marL="342900" indent="-342900">
              <a:buFont typeface="Arial"/>
              <a:buChar char="•"/>
            </a:pPr>
            <a:r>
              <a:rPr lang="en-US" sz="2200" b="1" dirty="0" smtClean="0">
                <a:solidFill>
                  <a:srgbClr val="404040"/>
                </a:solidFill>
              </a:rPr>
              <a:t>Intermediate data</a:t>
            </a:r>
            <a:r>
              <a:rPr lang="en-US" sz="2200" dirty="0" smtClean="0">
                <a:solidFill>
                  <a:srgbClr val="404040"/>
                </a:solidFill>
              </a:rPr>
              <a:t>: create attack model</a:t>
            </a:r>
          </a:p>
          <a:p>
            <a:pPr marL="342900" indent="-342900">
              <a:buFont typeface="Arial"/>
              <a:buChar char="•"/>
            </a:pPr>
            <a:r>
              <a:rPr lang="en-US" sz="2200" b="1" dirty="0" smtClean="0">
                <a:solidFill>
                  <a:srgbClr val="404040"/>
                </a:solidFill>
              </a:rPr>
              <a:t>Decision</a:t>
            </a:r>
            <a:r>
              <a:rPr lang="en-US" sz="2200" dirty="0" smtClean="0">
                <a:solidFill>
                  <a:srgbClr val="404040"/>
                </a:solidFill>
              </a:rPr>
              <a:t>: detect attack, patch</a:t>
            </a:r>
          </a:p>
          <a:p>
            <a:pPr lvl="0"/>
            <a:endParaRPr lang="en-US" sz="1400" dirty="0" smtClean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graphicFrame>
        <p:nvGraphicFramePr>
          <p:cNvPr id="14" name="Shape 453"/>
          <p:cNvGraphicFramePr/>
          <p:nvPr>
            <p:extLst/>
          </p:nvPr>
        </p:nvGraphicFramePr>
        <p:xfrm>
          <a:off x="444499" y="3665717"/>
          <a:ext cx="6870701" cy="118568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15072"/>
                <a:gridCol w="5255629"/>
              </a:tblGrid>
              <a:tr h="338281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Quality</a:t>
                      </a:r>
                      <a:endParaRPr lang="en" sz="1800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25" marR="91425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sophisticated, accurate, robust </a:t>
                      </a:r>
                      <a:endParaRPr sz="18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25" marR="91425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1777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Latency</a:t>
                      </a:r>
                      <a:endParaRPr lang="en" sz="1800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25" marR="91425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8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sec (decision) / sec (update)</a:t>
                      </a:r>
                      <a:endParaRPr sz="18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25" marR="91425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54163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Security</a:t>
                      </a:r>
                    </a:p>
                  </a:txBody>
                  <a:tcPr marL="91425" marR="91425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privacy</a:t>
                      </a:r>
                      <a:r>
                        <a:rPr lang="en-US" sz="1800" baseline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(encourage users to share logs), integrity</a:t>
                      </a:r>
                      <a:endParaRPr sz="18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25" marR="91425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85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“Fleet” driving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398" y="1152474"/>
            <a:ext cx="7420919" cy="2848027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Problem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suboptimal driving decisions</a:t>
            </a:r>
          </a:p>
          <a:p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Solution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collect &amp; leverage info from </a:t>
            </a:r>
            <a:b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other cars and drivers in </a:t>
            </a:r>
            <a:r>
              <a:rPr lang="en-US" sz="2400" dirty="0" smtClean="0">
                <a:solidFill>
                  <a:srgbClr val="FF6600"/>
                </a:solidFill>
              </a:rPr>
              <a:t>real-time</a:t>
            </a:r>
            <a:endParaRPr lang="en-US" sz="2200" dirty="0" smtClean="0">
              <a:solidFill>
                <a:srgbClr val="FF66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200" b="1" dirty="0" smtClean="0">
                <a:solidFill>
                  <a:srgbClr val="404040"/>
                </a:solidFill>
              </a:rPr>
              <a:t>Interm</a:t>
            </a:r>
            <a:r>
              <a:rPr lang="en-US" sz="2200" b="1" dirty="0" smtClean="0"/>
              <a:t>ediate</a:t>
            </a:r>
            <a:r>
              <a:rPr lang="en-US" sz="2200" b="1" dirty="0" smtClean="0">
                <a:solidFill>
                  <a:srgbClr val="404040"/>
                </a:solidFill>
              </a:rPr>
              <a:t> </a:t>
            </a:r>
            <a:r>
              <a:rPr lang="en-US" sz="2200" b="1" dirty="0">
                <a:solidFill>
                  <a:srgbClr val="404040"/>
                </a:solidFill>
              </a:rPr>
              <a:t>data</a:t>
            </a:r>
            <a:r>
              <a:rPr lang="en-US" sz="2200" dirty="0">
                <a:solidFill>
                  <a:srgbClr val="404040"/>
                </a:solidFill>
              </a:rPr>
              <a:t>: </a:t>
            </a:r>
            <a:r>
              <a:rPr lang="en-US" sz="2200" dirty="0" smtClean="0">
                <a:solidFill>
                  <a:srgbClr val="404040"/>
                </a:solidFill>
              </a:rPr>
              <a:t>automatically annotate </a:t>
            </a:r>
            <a:br>
              <a:rPr lang="en-US" sz="2200" dirty="0" smtClean="0">
                <a:solidFill>
                  <a:srgbClr val="404040"/>
                </a:solidFill>
              </a:rPr>
            </a:br>
            <a:r>
              <a:rPr lang="en-US" sz="2200" dirty="0" smtClean="0">
                <a:solidFill>
                  <a:srgbClr val="404040"/>
                </a:solidFill>
              </a:rPr>
              <a:t>maps, actions of other drivers</a:t>
            </a:r>
            <a:endParaRPr lang="en-US" sz="2200" dirty="0">
              <a:solidFill>
                <a:srgbClr val="40404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200" b="1" dirty="0">
                <a:solidFill>
                  <a:srgbClr val="404040"/>
                </a:solidFill>
              </a:rPr>
              <a:t>Decision</a:t>
            </a:r>
            <a:r>
              <a:rPr lang="en-US" sz="2200" dirty="0">
                <a:solidFill>
                  <a:srgbClr val="404040"/>
                </a:solidFill>
              </a:rPr>
              <a:t>: </a:t>
            </a:r>
            <a:r>
              <a:rPr lang="en-US" sz="2200" dirty="0" smtClean="0">
                <a:solidFill>
                  <a:srgbClr val="404040"/>
                </a:solidFill>
              </a:rPr>
              <a:t>avoid obstacles, congestions</a:t>
            </a:r>
            <a:endParaRPr lang="en-US" sz="2200" dirty="0">
              <a:solidFill>
                <a:srgbClr val="404040"/>
              </a:solidFill>
            </a:endParaRPr>
          </a:p>
          <a:p>
            <a:endParaRPr lang="en-US" sz="2200" dirty="0" smtClean="0"/>
          </a:p>
          <a:p>
            <a:pPr marL="457200" indent="-457200">
              <a:buFont typeface="Arial"/>
              <a:buChar char="•"/>
            </a:pPr>
            <a:endParaRPr lang="en-US" sz="1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639" y="2958755"/>
            <a:ext cx="1054585" cy="808008"/>
          </a:xfrm>
          <a:prstGeom prst="rect">
            <a:avLst/>
          </a:prstGeom>
        </p:spPr>
      </p:pic>
      <p:pic>
        <p:nvPicPr>
          <p:cNvPr id="5" name="Picture 4" descr="Screen Shot 2016-03-15 at 8.23.1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444" y="1152474"/>
            <a:ext cx="740799" cy="1025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358" y="2974987"/>
            <a:ext cx="1111246" cy="7536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94548" y="1152474"/>
            <a:ext cx="1443159" cy="9175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1774" y="1734730"/>
            <a:ext cx="1092774" cy="6706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59243" y="3431424"/>
            <a:ext cx="1092774" cy="6706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635433" y="3431424"/>
            <a:ext cx="1092774" cy="670677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8" idx="0"/>
          </p:cNvCxnSpPr>
          <p:nvPr/>
        </p:nvCxnSpPr>
        <p:spPr>
          <a:xfrm flipH="1">
            <a:off x="6548161" y="1549400"/>
            <a:ext cx="843239" cy="185330"/>
          </a:xfrm>
          <a:prstGeom prst="straightConnector1">
            <a:avLst/>
          </a:prstGeom>
          <a:ln w="38100" cmpd="sng">
            <a:solidFill>
              <a:srgbClr val="7F7F7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2"/>
            <a:endCxn id="9" idx="0"/>
          </p:cNvCxnSpPr>
          <p:nvPr/>
        </p:nvCxnSpPr>
        <p:spPr>
          <a:xfrm flipH="1">
            <a:off x="7205630" y="2070069"/>
            <a:ext cx="610498" cy="1361355"/>
          </a:xfrm>
          <a:prstGeom prst="straightConnector1">
            <a:avLst/>
          </a:prstGeom>
          <a:ln w="38100" cmpd="sng">
            <a:solidFill>
              <a:srgbClr val="7F7F7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2"/>
            <a:endCxn id="10" idx="0"/>
          </p:cNvCxnSpPr>
          <p:nvPr/>
        </p:nvCxnSpPr>
        <p:spPr>
          <a:xfrm>
            <a:off x="7816128" y="2070069"/>
            <a:ext cx="365692" cy="1361355"/>
          </a:xfrm>
          <a:prstGeom prst="straightConnector1">
            <a:avLst/>
          </a:prstGeom>
          <a:ln w="38100" cmpd="sng">
            <a:solidFill>
              <a:srgbClr val="7F7F7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graphicFrame>
        <p:nvGraphicFramePr>
          <p:cNvPr id="16" name="Shape 453"/>
          <p:cNvGraphicFramePr/>
          <p:nvPr>
            <p:extLst/>
          </p:nvPr>
        </p:nvGraphicFramePr>
        <p:xfrm>
          <a:off x="320951" y="3606949"/>
          <a:ext cx="5575544" cy="14172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51276"/>
                <a:gridCol w="3824268"/>
              </a:tblGrid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Quality</a:t>
                      </a:r>
                      <a:endParaRPr lang="en" sz="1800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25" marR="91425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sophisticated, accurate, </a:t>
                      </a:r>
                      <a:r>
                        <a:rPr lang="en-US" sz="1800" baseline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noise tolerant</a:t>
                      </a:r>
                      <a:endParaRPr sz="18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25" marR="91425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Performance</a:t>
                      </a:r>
                      <a:endParaRPr lang="en" sz="1800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25" marR="91425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sec (decision) / sec (update) </a:t>
                      </a:r>
                    </a:p>
                  </a:txBody>
                  <a:tcPr marL="91425" marR="91425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Security</a:t>
                      </a:r>
                    </a:p>
                  </a:txBody>
                  <a:tcPr marL="91425" marR="91425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privacy, data integrity </a:t>
                      </a:r>
                      <a:endParaRPr sz="18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25" marR="91425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982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419625"/>
            <a:ext cx="8520599" cy="572699"/>
          </a:xfrm>
        </p:spPr>
        <p:txBody>
          <a:bodyPr/>
          <a:lstStyle/>
          <a:p>
            <a:r>
              <a:rPr lang="en-US" dirty="0"/>
              <a:t>Example: Infectious </a:t>
            </a:r>
            <a:r>
              <a:rPr lang="en-US" dirty="0" smtClean="0"/>
              <a:t>disease </a:t>
            </a:r>
            <a:r>
              <a:rPr lang="en-US" dirty="0"/>
              <a:t>d</a:t>
            </a:r>
            <a:r>
              <a:rPr lang="en-US" dirty="0" smtClean="0"/>
              <a:t>iscovery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063574"/>
            <a:ext cx="7105100" cy="2624527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sz="2200" b="1" dirty="0" smtClean="0">
                <a:cs typeface="Source Sans Pro Light"/>
              </a:rPr>
              <a:t>Problem</a:t>
            </a:r>
            <a:r>
              <a:rPr lang="en-US" sz="2200" dirty="0" smtClean="0">
                <a:cs typeface="Source Sans Pro Light"/>
              </a:rPr>
              <a:t>: infectious </a:t>
            </a:r>
            <a:r>
              <a:rPr lang="en-US" sz="2200" dirty="0">
                <a:cs typeface="Source Sans Pro Light"/>
              </a:rPr>
              <a:t>diseases spread quickly (</a:t>
            </a:r>
            <a:r>
              <a:rPr lang="en-US" sz="2200" dirty="0" err="1">
                <a:cs typeface="Source Sans Pro Light"/>
              </a:rPr>
              <a:t>Zika</a:t>
            </a:r>
            <a:r>
              <a:rPr lang="en-US" sz="2200" dirty="0">
                <a:cs typeface="Source Sans Pro Light"/>
              </a:rPr>
              <a:t>), </a:t>
            </a:r>
            <a:r>
              <a:rPr lang="en-US" sz="2200" dirty="0" smtClean="0">
                <a:cs typeface="Source Sans Pro Light"/>
              </a:rPr>
              <a:t>may </a:t>
            </a:r>
            <a:r>
              <a:rPr lang="en-US" sz="2200" dirty="0">
                <a:cs typeface="Source Sans Pro Light"/>
              </a:rPr>
              <a:t>need </a:t>
            </a:r>
            <a:r>
              <a:rPr lang="en-US" sz="2200" dirty="0" smtClean="0">
                <a:cs typeface="Source Sans Pro Light"/>
              </a:rPr>
              <a:t>quarantine (</a:t>
            </a:r>
            <a:r>
              <a:rPr lang="en-US" sz="2200" dirty="0">
                <a:cs typeface="Source Sans Pro Light"/>
              </a:rPr>
              <a:t>Ebola</a:t>
            </a:r>
            <a:r>
              <a:rPr lang="en-US" sz="2200" dirty="0" smtClean="0">
                <a:cs typeface="Source Sans Pro Light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z="2200" b="1" dirty="0" smtClean="0">
                <a:cs typeface="Source Sans Pro Light"/>
              </a:rPr>
              <a:t>Solutions</a:t>
            </a:r>
            <a:r>
              <a:rPr lang="en-US" sz="2200" dirty="0" smtClean="0">
                <a:cs typeface="Source Sans Pro Light"/>
              </a:rPr>
              <a:t>: </a:t>
            </a:r>
            <a:r>
              <a:rPr lang="en-US" sz="2200" dirty="0" smtClean="0">
                <a:solidFill>
                  <a:srgbClr val="FF0000"/>
                </a:solidFill>
                <a:cs typeface="Source Sans Pro Light"/>
              </a:rPr>
              <a:t>real</a:t>
            </a:r>
            <a:r>
              <a:rPr lang="en-US" sz="2200" dirty="0">
                <a:solidFill>
                  <a:srgbClr val="FF0000"/>
                </a:solidFill>
                <a:cs typeface="Source Sans Pro Light"/>
              </a:rPr>
              <a:t>-time </a:t>
            </a:r>
            <a:r>
              <a:rPr lang="en-US" sz="2200" dirty="0">
                <a:cs typeface="Source Sans Pro Light"/>
              </a:rPr>
              <a:t>DNA </a:t>
            </a:r>
            <a:r>
              <a:rPr lang="en-US" sz="2200" dirty="0" smtClean="0">
                <a:cs typeface="Source Sans Pro Light"/>
              </a:rPr>
              <a:t>seq. </a:t>
            </a:r>
            <a:r>
              <a:rPr lang="en-US" sz="2200" dirty="0">
                <a:cs typeface="Source Sans Pro Light"/>
              </a:rPr>
              <a:t>&amp;</a:t>
            </a:r>
            <a:r>
              <a:rPr lang="en-US" sz="2200" dirty="0" smtClean="0">
                <a:cs typeface="Source Sans Pro Light"/>
              </a:rPr>
              <a:t> analysis to </a:t>
            </a:r>
            <a:r>
              <a:rPr lang="en-US" sz="2200" dirty="0">
                <a:cs typeface="Source Sans Pro Light"/>
              </a:rPr>
              <a:t>identify </a:t>
            </a:r>
            <a:r>
              <a:rPr lang="en-US" sz="2200" dirty="0" smtClean="0">
                <a:cs typeface="Source Sans Pro Light"/>
              </a:rPr>
              <a:t>pathogens </a:t>
            </a:r>
            <a:endParaRPr lang="en-US" sz="2200" dirty="0">
              <a:cs typeface="Source Sans Pro Light"/>
            </a:endParaRPr>
          </a:p>
          <a:p>
            <a:pPr marL="228600" indent="-228600">
              <a:lnSpc>
                <a:spcPct val="110000"/>
              </a:lnSpc>
              <a:buFont typeface="Arial"/>
              <a:buChar char="•"/>
            </a:pPr>
            <a:r>
              <a:rPr lang="en-US" sz="2200" dirty="0">
                <a:cs typeface="Source Sans Pro Light"/>
              </a:rPr>
              <a:t>Rapid analysis </a:t>
            </a:r>
            <a:r>
              <a:rPr lang="en-US" sz="2200" dirty="0" smtClean="0">
                <a:cs typeface="Source Sans Pro Light"/>
              </a:rPr>
              <a:t>to </a:t>
            </a:r>
            <a:r>
              <a:rPr lang="en-US" sz="2200" dirty="0">
                <a:cs typeface="Source Sans Pro Light"/>
              </a:rPr>
              <a:t>trace </a:t>
            </a:r>
            <a:r>
              <a:rPr lang="en-US" sz="2200" dirty="0" smtClean="0">
                <a:cs typeface="Source Sans Pro Light"/>
              </a:rPr>
              <a:t>evolution, </a:t>
            </a:r>
            <a:r>
              <a:rPr lang="en-US" sz="2200" dirty="0">
                <a:cs typeface="Source Sans Pro Light"/>
              </a:rPr>
              <a:t>source</a:t>
            </a:r>
          </a:p>
          <a:p>
            <a:pPr marL="228600" lvl="4" indent="-228600">
              <a:lnSpc>
                <a:spcPct val="110000"/>
              </a:lnSpc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2200" dirty="0" smtClean="0">
                <a:cs typeface="Source Sans Pro Light"/>
              </a:rPr>
              <a:t>100x faster </a:t>
            </a:r>
            <a:r>
              <a:rPr lang="en-US" sz="2200" dirty="0" smtClean="0">
                <a:cs typeface="Source Sans Pro Light"/>
                <a:sym typeface="Wingdings"/>
              </a:rPr>
              <a:t> 100x people tested</a:t>
            </a:r>
          </a:p>
          <a:p>
            <a:pPr marL="622300" lvl="2" indent="-165100">
              <a:lnSpc>
                <a:spcPct val="110000"/>
              </a:lnSpc>
              <a:spcAft>
                <a:spcPts val="0"/>
              </a:spcAft>
            </a:pPr>
            <a:r>
              <a:rPr lang="en-US" sz="2200" b="1" dirty="0" smtClean="0">
                <a:cs typeface="Source Sans Pro Light"/>
                <a:sym typeface="Wingdings"/>
              </a:rPr>
              <a:t>Intermediate </a:t>
            </a:r>
            <a:r>
              <a:rPr lang="en-US" sz="2200" b="1" dirty="0">
                <a:cs typeface="Source Sans Pro Light"/>
                <a:sym typeface="Wingdings"/>
              </a:rPr>
              <a:t>d</a:t>
            </a:r>
            <a:r>
              <a:rPr lang="en-US" sz="2200" b="1" dirty="0" smtClean="0">
                <a:cs typeface="Source Sans Pro Light"/>
                <a:sym typeface="Wingdings"/>
              </a:rPr>
              <a:t>ata</a:t>
            </a:r>
            <a:r>
              <a:rPr lang="en-US" sz="2200" dirty="0" smtClean="0">
                <a:cs typeface="Source Sans Pro Light"/>
                <a:sym typeface="Wingdings"/>
              </a:rPr>
              <a:t>: evolution, spread, symptoms</a:t>
            </a:r>
          </a:p>
          <a:p>
            <a:pPr marL="622300" lvl="2" indent="-165100">
              <a:lnSpc>
                <a:spcPct val="110000"/>
              </a:lnSpc>
              <a:spcAft>
                <a:spcPts val="0"/>
              </a:spcAft>
            </a:pPr>
            <a:r>
              <a:rPr lang="en-US" sz="2200" b="1" dirty="0" smtClean="0">
                <a:cs typeface="Source Sans Pro Light"/>
                <a:sym typeface="Wingdings"/>
              </a:rPr>
              <a:t>Decision</a:t>
            </a:r>
            <a:r>
              <a:rPr lang="en-US" sz="2200" smtClean="0">
                <a:cs typeface="Source Sans Pro Light"/>
                <a:sym typeface="Wingdings"/>
              </a:rPr>
              <a:t>: quarantine </a:t>
            </a:r>
            <a:r>
              <a:rPr lang="en-US" sz="2200" dirty="0" smtClean="0">
                <a:cs typeface="Source Sans Pro Light"/>
                <a:sym typeface="Wingdings"/>
              </a:rPr>
              <a:t>or not, diagnosis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10001" y="1140998"/>
            <a:ext cx="1661998" cy="998881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5" idx="2"/>
          </p:cNvCxnSpPr>
          <p:nvPr/>
        </p:nvCxnSpPr>
        <p:spPr>
          <a:xfrm>
            <a:off x="8141000" y="2139879"/>
            <a:ext cx="0" cy="666935"/>
          </a:xfrm>
          <a:prstGeom prst="straightConnector1">
            <a:avLst/>
          </a:prstGeom>
          <a:ln w="38100" cmpd="sng">
            <a:solidFill>
              <a:srgbClr val="7F7F7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083300" y="3602643"/>
            <a:ext cx="31009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Helvetica Neue" charset="0"/>
                <a:ea typeface="Helvetica Neue" charset="0"/>
                <a:cs typeface="Helvetica Neue" charset="0"/>
              </a:rPr>
              <a:t>MinION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1600" dirty="0" err="1" smtClean="0">
                <a:latin typeface="Helvetica Neue" charset="0"/>
                <a:ea typeface="Helvetica Neue" charset="0"/>
                <a:cs typeface="Helvetica Neue" charset="0"/>
              </a:rPr>
              <a:t>Nanopore</a:t>
            </a:r>
            <a:r>
              <a:rPr lang="en-US" sz="16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</a:p>
          <a:p>
            <a:r>
              <a:rPr lang="en-US" sz="1600" dirty="0" smtClean="0">
                <a:latin typeface="Helvetica Neue" charset="0"/>
                <a:ea typeface="Helvetica Neue" charset="0"/>
                <a:cs typeface="Helvetica Neue" charset="0"/>
              </a:rPr>
              <a:t>(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Dr. Charles Chiu UCSF </a:t>
            </a:r>
            <a:r>
              <a:rPr lang="en-US" sz="1600" dirty="0" smtClean="0">
                <a:latin typeface="Helvetica Neue" charset="0"/>
                <a:ea typeface="Helvetica Neue" charset="0"/>
                <a:cs typeface="Helvetica Neue" charset="0"/>
              </a:rPr>
              <a:t>using it </a:t>
            </a:r>
          </a:p>
          <a:p>
            <a:r>
              <a:rPr lang="en-US" sz="1600" dirty="0" smtClean="0">
                <a:latin typeface="Helvetica Neue" charset="0"/>
                <a:ea typeface="Helvetica Neue" charset="0"/>
                <a:cs typeface="Helvetica Neue" charset="0"/>
              </a:rPr>
              <a:t>to identify </a:t>
            </a:r>
            <a:r>
              <a:rPr lang="en-US" sz="1600" dirty="0" err="1" smtClean="0">
                <a:latin typeface="Helvetica Neue" charset="0"/>
                <a:ea typeface="Helvetica Neue" charset="0"/>
                <a:cs typeface="Helvetica Neue" charset="0"/>
              </a:rPr>
              <a:t>Zika</a:t>
            </a:r>
            <a:r>
              <a:rPr lang="en-US" sz="1600" dirty="0" smtClean="0">
                <a:latin typeface="Helvetica Neue" charset="0"/>
                <a:ea typeface="Helvetica Neue" charset="0"/>
                <a:cs typeface="Helvetica Neue" charset="0"/>
              </a:rPr>
              <a:t> virus)</a:t>
            </a:r>
            <a:endParaRPr lang="en-US" sz="16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13368" y="2387714"/>
            <a:ext cx="3111532" cy="149848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latin typeface="Helvetica Neue" charset="0"/>
                <a:ea typeface="Helvetica Neue" charset="0"/>
                <a:cs typeface="Helvetica Neue" charset="0"/>
              </a:rPr>
              <a:t>34</a:t>
            </a:fld>
            <a:endParaRPr lang="en">
              <a:latin typeface="Helvetica Neue" charset="0"/>
              <a:ea typeface="Helvetica Neue" charset="0"/>
              <a:cs typeface="Helvetica Neue" charset="0"/>
            </a:endParaRPr>
          </a:p>
        </p:txBody>
      </p:sp>
      <p:graphicFrame>
        <p:nvGraphicFramePr>
          <p:cNvPr id="9" name="Shape 453"/>
          <p:cNvGraphicFramePr/>
          <p:nvPr>
            <p:extLst/>
          </p:nvPr>
        </p:nvGraphicFramePr>
        <p:xfrm>
          <a:off x="317500" y="3637301"/>
          <a:ext cx="5295868" cy="1158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00200"/>
                <a:gridCol w="3695668"/>
              </a:tblGrid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Quality</a:t>
                      </a:r>
                      <a:endParaRPr lang="en" sz="1800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25" marR="91425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sophisticated, </a:t>
                      </a:r>
                      <a:r>
                        <a:rPr lang="en-US" sz="1800" baseline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accurate</a:t>
                      </a:r>
                      <a:endParaRPr sz="18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25" marR="91425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Latency</a:t>
                      </a:r>
                      <a:endParaRPr lang="en" sz="1800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25" marR="91425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min (decision)</a:t>
                      </a:r>
                      <a:r>
                        <a:rPr lang="en-US" sz="1800" baseline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/ hour</a:t>
                      </a:r>
                      <a:r>
                        <a:rPr lang="en-US" sz="18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(update)</a:t>
                      </a:r>
                      <a:endParaRPr sz="18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25" marR="91425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Security</a:t>
                      </a:r>
                    </a:p>
                  </a:txBody>
                  <a:tcPr marL="91425" marR="91425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privacy,</a:t>
                      </a:r>
                      <a:r>
                        <a:rPr lang="en-US" sz="1800" baseline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  <a:r>
                        <a:rPr lang="en-US" sz="18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integrity</a:t>
                      </a:r>
                      <a:endParaRPr sz="18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1425" marR="91425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151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" y="322356"/>
          <a:ext cx="9156700" cy="4437604"/>
        </p:xfrm>
        <a:graphic>
          <a:graphicData uri="http://schemas.openxmlformats.org/drawingml/2006/table">
            <a:tbl>
              <a:tblPr firstRow="1" bandRow="1"/>
              <a:tblGrid>
                <a:gridCol w="1854199"/>
                <a:gridCol w="2717800"/>
                <a:gridCol w="1054100"/>
                <a:gridCol w="1193800"/>
                <a:gridCol w="2336801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Applications</a:t>
                      </a:r>
                      <a:endParaRPr lang="en-US" sz="1400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Quality</a:t>
                      </a:r>
                      <a:endParaRPr lang="en-US" sz="1400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Latency</a:t>
                      </a:r>
                      <a:endParaRPr lang="en-US" sz="1400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latin typeface="Tahoma"/>
                        <a:cs typeface="Tahoma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Security</a:t>
                      </a:r>
                      <a:endParaRPr lang="en-US" sz="1400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sz="2000" dirty="0">
                        <a:latin typeface="Tahoma"/>
                        <a:cs typeface="Tahoma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000" dirty="0">
                        <a:latin typeface="Tahoma"/>
                        <a:cs typeface="Taho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Decision </a:t>
                      </a:r>
                      <a:endParaRPr lang="en-US" sz="1400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Update</a:t>
                      </a:r>
                      <a:endParaRPr lang="en-US" sz="1400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2000" dirty="0">
                        <a:latin typeface="Tahoma"/>
                        <a:cs typeface="Tahom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Zero-time defense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sophisticated, accurate, robust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solidFill>
                            <a:srgbClr val="EF86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sec</a:t>
                      </a:r>
                      <a:endParaRPr lang="en-US" sz="1400" dirty="0">
                        <a:solidFill>
                          <a:srgbClr val="EF86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4CB883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sec</a:t>
                      </a:r>
                      <a:endParaRPr lang="en-US" sz="1400" dirty="0">
                        <a:solidFill>
                          <a:srgbClr val="4CB883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rowSpan="10">
                  <a:txBody>
                    <a:bodyPr/>
                    <a:lstStyle/>
                    <a:p>
                      <a:endParaRPr lang="en-US" sz="1400" dirty="0" smtClean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endParaRPr lang="en-US" sz="1400" dirty="0" smtClean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endParaRPr lang="en-US" sz="1400" dirty="0" smtClean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endParaRPr lang="en-US" sz="1400" dirty="0" smtClean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endParaRPr lang="en-US" sz="1400" dirty="0" smtClean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endParaRPr lang="en-US" sz="1400" dirty="0" smtClean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endParaRPr lang="en-US" sz="1400" dirty="0" smtClean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endParaRPr lang="en-US" sz="1400" dirty="0" smtClean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r>
                        <a:rPr lang="en-US" sz="1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privacy/confidentiality,</a:t>
                      </a:r>
                      <a:r>
                        <a:rPr lang="en-US" sz="1400" baseline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integrity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Parking assistant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sophisticated, robust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EF86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sec</a:t>
                      </a:r>
                      <a:endParaRPr lang="en-US" sz="1400" dirty="0">
                        <a:solidFill>
                          <a:srgbClr val="EF86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4CB883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sec</a:t>
                      </a:r>
                      <a:endParaRPr lang="en-US" sz="1400" dirty="0">
                        <a:solidFill>
                          <a:srgbClr val="4CB883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Disease discovery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sophisticated, accurate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EF86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sec</a:t>
                      </a:r>
                      <a:r>
                        <a:rPr lang="en-US" sz="1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/</a:t>
                      </a:r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min</a:t>
                      </a:r>
                      <a:endParaRPr lang="en-US" sz="1400" dirty="0">
                        <a:solidFill>
                          <a:srgbClr val="FF00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hours</a:t>
                      </a:r>
                      <a:endParaRPr lang="en-US" sz="1400" dirty="0">
                        <a:solidFill>
                          <a:srgbClr val="FF00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IoT</a:t>
                      </a:r>
                      <a:r>
                        <a:rPr lang="en-US" sz="1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(smart buildings)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sophisticated, robust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EF86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sec</a:t>
                      </a:r>
                      <a:endParaRPr lang="en-US" sz="1400" dirty="0">
                        <a:solidFill>
                          <a:srgbClr val="EF86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EF86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min</a:t>
                      </a:r>
                      <a:r>
                        <a:rPr lang="en-US" sz="1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/</a:t>
                      </a:r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hour</a:t>
                      </a:r>
                      <a:endParaRPr lang="en-US" sz="1400" dirty="0">
                        <a:solidFill>
                          <a:srgbClr val="FF00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Earthquake warning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sophisticated, accurate, robust</a:t>
                      </a:r>
                      <a:r>
                        <a:rPr lang="en-US" sz="1400" baseline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4CB883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ms</a:t>
                      </a:r>
                      <a:endParaRPr lang="en-US" sz="1400" dirty="0">
                        <a:solidFill>
                          <a:srgbClr val="4CB883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EF86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min</a:t>
                      </a:r>
                      <a:endParaRPr lang="en-US" sz="1400" dirty="0">
                        <a:solidFill>
                          <a:srgbClr val="EF86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358364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Chip manufacturing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sophisticated,</a:t>
                      </a:r>
                      <a:r>
                        <a:rPr lang="en-US" sz="1400" baseline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accurate, robust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EF86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sec</a:t>
                      </a:r>
                      <a:r>
                        <a:rPr lang="en-US" sz="1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/</a:t>
                      </a:r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min</a:t>
                      </a:r>
                      <a:endParaRPr lang="en-US" sz="1400" dirty="0">
                        <a:solidFill>
                          <a:srgbClr val="FF00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min</a:t>
                      </a:r>
                      <a:endParaRPr lang="en-US" sz="14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Fraud detection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sophisticated, accurate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4CB883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ms</a:t>
                      </a:r>
                      <a:endParaRPr lang="en-US" sz="1400" dirty="0">
                        <a:solidFill>
                          <a:srgbClr val="4CB883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min</a:t>
                      </a:r>
                      <a:endParaRPr lang="en-US" sz="14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“Fleet” driving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sophisticated, accurate</a:t>
                      </a:r>
                      <a:r>
                        <a:rPr lang="en-US" sz="1400" baseline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, robust</a:t>
                      </a:r>
                      <a:endParaRPr lang="en-US" sz="1400" dirty="0" smtClean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EF86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sec</a:t>
                      </a:r>
                      <a:endParaRPr lang="en-US" sz="1400" dirty="0">
                        <a:solidFill>
                          <a:srgbClr val="EF86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4CB883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sec</a:t>
                      </a:r>
                      <a:endParaRPr lang="en-US" sz="1400" dirty="0">
                        <a:solidFill>
                          <a:srgbClr val="4CB883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Virtual companion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sophisticated, robust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EF86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sec</a:t>
                      </a:r>
                      <a:endParaRPr lang="en-US" sz="1400" dirty="0">
                        <a:solidFill>
                          <a:srgbClr val="EF86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EF86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min</a:t>
                      </a:r>
                      <a:r>
                        <a:rPr lang="en-US" sz="1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/</a:t>
                      </a:r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hour</a:t>
                      </a:r>
                      <a:endParaRPr lang="en-US" sz="1400" dirty="0">
                        <a:solidFill>
                          <a:srgbClr val="FF00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Video </a:t>
                      </a:r>
                      <a:r>
                        <a:rPr lang="en-US" sz="14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QoS</a:t>
                      </a:r>
                      <a:r>
                        <a:rPr lang="en-US" sz="1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at scale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sophisticated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4CB883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ms</a:t>
                      </a:r>
                      <a:r>
                        <a:rPr lang="en-US" sz="1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/</a:t>
                      </a:r>
                      <a:r>
                        <a:rPr lang="en-US" sz="14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sec</a:t>
                      </a:r>
                      <a:endParaRPr lang="en-US" sz="14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EF86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min</a:t>
                      </a:r>
                      <a:endParaRPr lang="en-US" sz="1400" dirty="0">
                        <a:solidFill>
                          <a:srgbClr val="EF86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236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6400" y="420150"/>
            <a:ext cx="2939500" cy="572699"/>
          </a:xfrm>
        </p:spPr>
        <p:txBody>
          <a:bodyPr/>
          <a:lstStyle/>
          <a:p>
            <a:r>
              <a:rPr lang="en-US" sz="4000" dirty="0" smtClean="0"/>
              <a:t>Challenges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latin typeface="Helvetica Neue" charset="0"/>
                <a:ea typeface="Helvetica Neue" charset="0"/>
                <a:cs typeface="Helvetica Neue" charset="0"/>
              </a:rPr>
              <a:t>36</a:t>
            </a:fld>
            <a:endParaRPr lang="en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1168399"/>
            <a:ext cx="9144000" cy="1308101"/>
            <a:chOff x="0" y="1168399"/>
            <a:chExt cx="9144000" cy="1308101"/>
          </a:xfrm>
        </p:grpSpPr>
        <p:sp>
          <p:nvSpPr>
            <p:cNvPr id="15" name="Rectangle 14"/>
            <p:cNvSpPr/>
            <p:nvPr/>
          </p:nvSpPr>
          <p:spPr>
            <a:xfrm>
              <a:off x="0" y="1168399"/>
              <a:ext cx="9144000" cy="1308101"/>
            </a:xfrm>
            <a:prstGeom prst="rect">
              <a:avLst/>
            </a:prstGeom>
            <a:solidFill>
              <a:srgbClr val="D8DEE2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6400" y="1455698"/>
              <a:ext cx="317586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Automated decisions </a:t>
              </a:r>
            </a:p>
            <a:p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on live data are hard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0" y="2476501"/>
            <a:ext cx="9144000" cy="1114960"/>
            <a:chOff x="0" y="2476501"/>
            <a:chExt cx="9144000" cy="1114960"/>
          </a:xfrm>
        </p:grpSpPr>
        <p:sp>
          <p:nvSpPr>
            <p:cNvPr id="2" name="Rectangle 1"/>
            <p:cNvSpPr/>
            <p:nvPr/>
          </p:nvSpPr>
          <p:spPr>
            <a:xfrm>
              <a:off x="0" y="2476501"/>
              <a:ext cx="9144000" cy="1114960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19100" y="2651323"/>
              <a:ext cx="33265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Poor security: exploits </a:t>
              </a:r>
              <a:br>
                <a:rPr lang="en-US" sz="2400" dirty="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</a:br>
              <a:r>
                <a:rPr lang="en-US" sz="2400" dirty="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are</a:t>
              </a:r>
              <a:r>
                <a:rPr lang="en-US" sz="2400" dirty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2400" dirty="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daily occurrences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-9631" y="3594100"/>
            <a:ext cx="9144000" cy="1462716"/>
            <a:chOff x="-9631" y="3594100"/>
            <a:chExt cx="9144000" cy="1314629"/>
          </a:xfrm>
        </p:grpSpPr>
        <p:sp>
          <p:nvSpPr>
            <p:cNvPr id="16" name="Rectangle 15"/>
            <p:cNvSpPr/>
            <p:nvPr/>
          </p:nvSpPr>
          <p:spPr>
            <a:xfrm>
              <a:off x="-9631" y="3594100"/>
              <a:ext cx="9144000" cy="1314629"/>
            </a:xfrm>
            <a:prstGeom prst="rect">
              <a:avLst/>
            </a:prstGeom>
            <a:solidFill>
              <a:srgbClr val="DDECFF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9100" y="3676400"/>
              <a:ext cx="4625456" cy="1078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One-off solutions, </a:t>
              </a:r>
              <a:br>
                <a:rPr lang="en-US" sz="2400" dirty="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</a:br>
              <a:r>
                <a:rPr lang="en-US" sz="2400" dirty="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expensive and slow </a:t>
              </a:r>
            </a:p>
            <a:p>
              <a:r>
                <a:rPr lang="en-US" sz="2400" dirty="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to build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172949" y="1257300"/>
            <a:ext cx="5085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  <a:latin typeface="Helvetica Neue" charset="0"/>
                <a:ea typeface="Helvetica Neue" charset="0"/>
                <a:cs typeface="Helvetica Neue" charset="0"/>
              </a:rPr>
              <a:t>Real-time, sophisticated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decisions that guarantee </a:t>
            </a:r>
            <a:r>
              <a:rPr lang="en-US" sz="2400" dirty="0" smtClean="0">
                <a:solidFill>
                  <a:srgbClr val="FF6600"/>
                </a:solidFill>
                <a:latin typeface="Helvetica Neue" charset="0"/>
                <a:ea typeface="Helvetica Neue" charset="0"/>
                <a:cs typeface="Helvetica Neue" charset="0"/>
              </a:rPr>
              <a:t>worst-case behavior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on noisy and </a:t>
            </a:r>
            <a:r>
              <a:rPr lang="en-US" sz="2400" dirty="0" err="1" smtClean="0">
                <a:solidFill>
                  <a:srgbClr val="FF6600"/>
                </a:solidFill>
                <a:latin typeface="Helvetica Neue" charset="0"/>
                <a:ea typeface="Helvetica Neue" charset="0"/>
                <a:cs typeface="Helvetica Neue" charset="0"/>
              </a:rPr>
              <a:t>unforseen</a:t>
            </a:r>
            <a:r>
              <a:rPr lang="en-US" sz="2400" dirty="0" smtClean="0">
                <a:solidFill>
                  <a:srgbClr val="FF6600"/>
                </a:solidFill>
                <a:latin typeface="Helvetica Neue" charset="0"/>
                <a:ea typeface="Helvetica Neue" charset="0"/>
                <a:cs typeface="Helvetica Neue" charset="0"/>
              </a:rPr>
              <a:t> live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72949" y="2651323"/>
            <a:ext cx="4943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Ensure </a:t>
            </a:r>
            <a:r>
              <a:rPr lang="en-US" sz="2400" dirty="0" smtClean="0">
                <a:solidFill>
                  <a:srgbClr val="FF6600"/>
                </a:solidFill>
                <a:latin typeface="Helvetica Neue" charset="0"/>
                <a:ea typeface="Helvetica Neue" charset="0"/>
                <a:cs typeface="Helvetica Neue" charset="0"/>
              </a:rPr>
              <a:t>privacy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 and </a:t>
            </a:r>
            <a:r>
              <a:rPr lang="en-US" sz="2400" dirty="0" smtClean="0">
                <a:solidFill>
                  <a:srgbClr val="FF6600"/>
                </a:solidFill>
                <a:latin typeface="Helvetica Neue" charset="0"/>
                <a:ea typeface="Helvetica Neue" charset="0"/>
                <a:cs typeface="Helvetica Neue" charset="0"/>
              </a:rPr>
              <a:t>integrity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</a:p>
          <a:p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without impacting functionality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72948" y="3663738"/>
            <a:ext cx="5123451" cy="898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 smtClean="0">
                <a:solidFill>
                  <a:srgbClr val="FF6600"/>
                </a:solidFill>
                <a:latin typeface="Helvetica Neue" charset="0"/>
                <a:ea typeface="Helvetica Neue" charset="0"/>
                <a:cs typeface="Helvetica Neue" charset="0"/>
              </a:rPr>
              <a:t>General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 platform: </a:t>
            </a:r>
            <a:b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400" b="1" dirty="0" smtClean="0">
                <a:solidFill>
                  <a:srgbClr val="FF6600"/>
                </a:solidFill>
                <a:latin typeface="Helvetica Neue" charset="0"/>
                <a:ea typeface="Helvetica Neue" charset="0"/>
                <a:cs typeface="Helvetica Neue" charset="0"/>
              </a:rPr>
              <a:t>Secure Real-time Decision </a:t>
            </a:r>
            <a:r>
              <a:rPr lang="en-US" sz="2400" b="1" dirty="0">
                <a:solidFill>
                  <a:srgbClr val="FF6600"/>
                </a:solidFill>
                <a:latin typeface="Helvetica Neue" charset="0"/>
                <a:ea typeface="Helvetica Neue" charset="0"/>
                <a:cs typeface="Helvetica Neue" charset="0"/>
              </a:rPr>
              <a:t>S</a:t>
            </a:r>
            <a:r>
              <a:rPr lang="en-US" sz="2400" b="1" dirty="0" smtClean="0">
                <a:solidFill>
                  <a:srgbClr val="FF6600"/>
                </a:solidFill>
                <a:latin typeface="Helvetica Neue" charset="0"/>
                <a:ea typeface="Helvetica Neue" charset="0"/>
                <a:cs typeface="Helvetica Neue" charset="0"/>
              </a:rPr>
              <a:t>tack</a:t>
            </a:r>
          </a:p>
        </p:txBody>
      </p:sp>
      <p:sp>
        <p:nvSpPr>
          <p:cNvPr id="19" name="Title 4"/>
          <p:cNvSpPr txBox="1">
            <a:spLocks/>
          </p:cNvSpPr>
          <p:nvPr/>
        </p:nvSpPr>
        <p:spPr>
          <a:xfrm>
            <a:off x="4059736" y="421200"/>
            <a:ext cx="3534731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0" i="0" u="none" strike="noStrike" cap="none">
                <a:solidFill>
                  <a:schemeClr val="dk1"/>
                </a:solidFill>
                <a:latin typeface="Tahoma"/>
                <a:ea typeface="Arial"/>
                <a:cs typeface="Tahoma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sz="4000" dirty="0" smtClean="0">
                <a:latin typeface="Helvetica Neue" charset="0"/>
                <a:ea typeface="Helvetica Neue" charset="0"/>
                <a:cs typeface="Helvetica Neue" charset="0"/>
              </a:rPr>
              <a:t>RISE Lab</a:t>
            </a:r>
            <a:endParaRPr lang="en-US" sz="4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25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950" y="736600"/>
            <a:ext cx="4292400" cy="4292400"/>
          </a:xfrm>
          <a:prstGeom prst="rect">
            <a:avLst/>
          </a:prstGeom>
        </p:spPr>
      </p:pic>
      <p:sp>
        <p:nvSpPr>
          <p:cNvPr id="290" name="Shape 290"/>
          <p:cNvSpPr txBox="1">
            <a:spLocks noGrp="1"/>
          </p:cNvSpPr>
          <p:nvPr>
            <p:ph type="title"/>
          </p:nvPr>
        </p:nvSpPr>
        <p:spPr>
          <a:xfrm>
            <a:off x="311700" y="2037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 </a:t>
            </a:r>
            <a:r>
              <a:rPr lang="en-US" dirty="0"/>
              <a:t>b</a:t>
            </a:r>
            <a:r>
              <a:rPr lang="en" dirty="0" smtClean="0"/>
              <a:t>ird</a:t>
            </a:r>
            <a:r>
              <a:rPr lang="en-US" dirty="0" smtClean="0"/>
              <a:t>’s </a:t>
            </a:r>
            <a:r>
              <a:rPr lang="en" dirty="0" smtClean="0"/>
              <a:t>eye </a:t>
            </a:r>
            <a:r>
              <a:rPr lang="en-US" dirty="0"/>
              <a:t>v</a:t>
            </a:r>
            <a:r>
              <a:rPr lang="en" dirty="0" smtClean="0"/>
              <a:t>iew</a:t>
            </a:r>
            <a:endParaRPr lang="en" dirty="0"/>
          </a:p>
        </p:txBody>
      </p:sp>
      <p:grpSp>
        <p:nvGrpSpPr>
          <p:cNvPr id="292" name="Shape 292"/>
          <p:cNvGrpSpPr/>
          <p:nvPr/>
        </p:nvGrpSpPr>
        <p:grpSpPr>
          <a:xfrm>
            <a:off x="2137600" y="1207819"/>
            <a:ext cx="3512998" cy="993511"/>
            <a:chOff x="2089646" y="1236575"/>
            <a:chExt cx="3512998" cy="993511"/>
          </a:xfrm>
        </p:grpSpPr>
        <p:sp>
          <p:nvSpPr>
            <p:cNvPr id="293" name="Shape 293"/>
            <p:cNvSpPr/>
            <p:nvPr/>
          </p:nvSpPr>
          <p:spPr>
            <a:xfrm>
              <a:off x="2089646" y="1737862"/>
              <a:ext cx="371999" cy="3396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 rot="10800000">
              <a:off x="2466646" y="1882955"/>
              <a:ext cx="3135997" cy="194069"/>
            </a:xfrm>
            <a:custGeom>
              <a:avLst/>
              <a:gdLst/>
              <a:ahLst/>
              <a:cxnLst/>
              <a:rect l="0" t="0" r="0" b="0"/>
              <a:pathLst>
                <a:path w="45653" h="7965" extrusionOk="0">
                  <a:moveTo>
                    <a:pt x="0" y="7965"/>
                  </a:moveTo>
                  <a:cubicBezTo>
                    <a:pt x="3652" y="6646"/>
                    <a:pt x="14305" y="254"/>
                    <a:pt x="21914" y="51"/>
                  </a:cubicBezTo>
                  <a:cubicBezTo>
                    <a:pt x="29522" y="-152"/>
                    <a:pt x="41696" y="5631"/>
                    <a:pt x="45653" y="674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triangle" w="lg" len="lg"/>
              <a:tailEnd type="none" w="lg" len="lg"/>
            </a:ln>
          </p:spPr>
        </p:sp>
        <p:sp>
          <p:nvSpPr>
            <p:cNvPr id="295" name="Shape 295"/>
            <p:cNvSpPr/>
            <p:nvPr/>
          </p:nvSpPr>
          <p:spPr>
            <a:xfrm>
              <a:off x="2447198" y="1649300"/>
              <a:ext cx="3155446" cy="199125"/>
            </a:xfrm>
            <a:custGeom>
              <a:avLst/>
              <a:gdLst/>
              <a:ahLst/>
              <a:cxnLst/>
              <a:rect l="0" t="0" r="0" b="0"/>
              <a:pathLst>
                <a:path w="45653" h="7965" extrusionOk="0">
                  <a:moveTo>
                    <a:pt x="0" y="7965"/>
                  </a:moveTo>
                  <a:cubicBezTo>
                    <a:pt x="3652" y="6646"/>
                    <a:pt x="14305" y="254"/>
                    <a:pt x="21914" y="51"/>
                  </a:cubicBezTo>
                  <a:cubicBezTo>
                    <a:pt x="29522" y="-152"/>
                    <a:pt x="41696" y="5631"/>
                    <a:pt x="45653" y="674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triangle" w="lg" len="lg"/>
              <a:tailEnd type="none" w="lg" len="lg"/>
            </a:ln>
          </p:spPr>
        </p:sp>
        <p:sp>
          <p:nvSpPr>
            <p:cNvPr id="296" name="Shape 296"/>
            <p:cNvSpPr txBox="1"/>
            <p:nvPr/>
          </p:nvSpPr>
          <p:spPr>
            <a:xfrm>
              <a:off x="3552611" y="1715887"/>
              <a:ext cx="989099" cy="5141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latin typeface="Helvetica Neue" charset="0"/>
                  <a:ea typeface="Helvetica Neue" charset="0"/>
                  <a:cs typeface="Helvetica Neue" charset="0"/>
                </a:rPr>
                <a:t>query</a:t>
              </a:r>
            </a:p>
          </p:txBody>
        </p:sp>
        <p:sp>
          <p:nvSpPr>
            <p:cNvPr id="297" name="Shape 297"/>
            <p:cNvSpPr txBox="1"/>
            <p:nvPr/>
          </p:nvSpPr>
          <p:spPr>
            <a:xfrm>
              <a:off x="2946825" y="1236575"/>
              <a:ext cx="22428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latin typeface="Helvetica Neue" charset="0"/>
                  <a:ea typeface="Helvetica Neue" charset="0"/>
                  <a:cs typeface="Helvetica Neue" charset="0"/>
                </a:rPr>
                <a:t>decision </a:t>
              </a:r>
            </a:p>
          </p:txBody>
        </p:sp>
      </p:grpSp>
      <p:sp>
        <p:nvSpPr>
          <p:cNvPr id="298" name="Shape 298"/>
          <p:cNvSpPr txBox="1"/>
          <p:nvPr/>
        </p:nvSpPr>
        <p:spPr>
          <a:xfrm>
            <a:off x="2086800" y="4236500"/>
            <a:ext cx="2687399" cy="65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latin typeface="Helvetica Neue" charset="0"/>
                <a:ea typeface="Helvetica Neue" charset="0"/>
                <a:cs typeface="Helvetica Neue" charset="0"/>
              </a:rPr>
              <a:t>end-points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latin typeface="Helvetica Neue" charset="0"/>
                <a:ea typeface="Helvetica Neue" charset="0"/>
                <a:cs typeface="Helvetica Neue" charset="0"/>
              </a:rPr>
              <a:t>(e.g., users, devices)</a:t>
            </a:r>
          </a:p>
        </p:txBody>
      </p:sp>
      <p:grpSp>
        <p:nvGrpSpPr>
          <p:cNvPr id="299" name="Shape 299"/>
          <p:cNvGrpSpPr/>
          <p:nvPr/>
        </p:nvGrpSpPr>
        <p:grpSpPr>
          <a:xfrm>
            <a:off x="2005900" y="2051612"/>
            <a:ext cx="3644699" cy="650938"/>
            <a:chOff x="2005900" y="2140512"/>
            <a:chExt cx="3644699" cy="650938"/>
          </a:xfrm>
        </p:grpSpPr>
        <p:sp>
          <p:nvSpPr>
            <p:cNvPr id="300" name="Shape 300"/>
            <p:cNvSpPr/>
            <p:nvPr/>
          </p:nvSpPr>
          <p:spPr>
            <a:xfrm>
              <a:off x="2005900" y="2451850"/>
              <a:ext cx="371999" cy="3396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 rot="10800000" flipH="1" flipV="1">
              <a:off x="2362201" y="2501900"/>
              <a:ext cx="3288398" cy="97073"/>
            </a:xfrm>
            <a:custGeom>
              <a:avLst/>
              <a:gdLst/>
              <a:ahLst/>
              <a:cxnLst/>
              <a:rect l="0" t="0" r="0" b="0"/>
              <a:pathLst>
                <a:path w="45653" h="7965" extrusionOk="0">
                  <a:moveTo>
                    <a:pt x="0" y="7965"/>
                  </a:moveTo>
                  <a:cubicBezTo>
                    <a:pt x="3652" y="6646"/>
                    <a:pt x="14305" y="254"/>
                    <a:pt x="21914" y="51"/>
                  </a:cubicBezTo>
                  <a:cubicBezTo>
                    <a:pt x="29522" y="-152"/>
                    <a:pt x="41696" y="5631"/>
                    <a:pt x="45653" y="674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triangle" w="lg" len="lg"/>
              <a:tailEnd type="none" w="lg" len="lg"/>
            </a:ln>
          </p:spPr>
        </p:sp>
        <p:sp>
          <p:nvSpPr>
            <p:cNvPr id="302" name="Shape 302"/>
            <p:cNvSpPr txBox="1"/>
            <p:nvPr/>
          </p:nvSpPr>
          <p:spPr>
            <a:xfrm>
              <a:off x="2845225" y="2140512"/>
              <a:ext cx="22428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 dirty="0">
                  <a:latin typeface="Helvetica Neue" charset="0"/>
                  <a:ea typeface="Helvetica Neue" charset="0"/>
                  <a:cs typeface="Helvetica Neue" charset="0"/>
                </a:rPr>
                <a:t>push decision </a:t>
              </a:r>
            </a:p>
          </p:txBody>
        </p:sp>
      </p:grpSp>
      <p:grpSp>
        <p:nvGrpSpPr>
          <p:cNvPr id="303" name="Shape 303"/>
          <p:cNvGrpSpPr/>
          <p:nvPr/>
        </p:nvGrpSpPr>
        <p:grpSpPr>
          <a:xfrm>
            <a:off x="2008600" y="2745577"/>
            <a:ext cx="3641998" cy="1623698"/>
            <a:chOff x="2008600" y="2745577"/>
            <a:chExt cx="3641998" cy="1623698"/>
          </a:xfrm>
        </p:grpSpPr>
        <p:sp>
          <p:nvSpPr>
            <p:cNvPr id="304" name="Shape 304"/>
            <p:cNvSpPr txBox="1"/>
            <p:nvPr/>
          </p:nvSpPr>
          <p:spPr>
            <a:xfrm rot="-8183831">
              <a:off x="2332450" y="3713595"/>
              <a:ext cx="530699" cy="51413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 b="1" dirty="0">
                  <a:latin typeface="Helvetica Neue" charset="0"/>
                  <a:ea typeface="Helvetica Neue" charset="0"/>
                  <a:cs typeface="Helvetica Neue" charset="0"/>
                </a:rPr>
                <a:t>… </a:t>
              </a:r>
            </a:p>
          </p:txBody>
        </p:sp>
        <p:sp>
          <p:nvSpPr>
            <p:cNvPr id="305" name="Shape 305"/>
            <p:cNvSpPr/>
            <p:nvPr/>
          </p:nvSpPr>
          <p:spPr>
            <a:xfrm>
              <a:off x="2008600" y="3174787"/>
              <a:ext cx="371999" cy="3396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3119800" y="4029675"/>
              <a:ext cx="371999" cy="3396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307" name="Shape 307"/>
            <p:cNvCxnSpPr>
              <a:stCxn id="305" idx="5"/>
            </p:cNvCxnSpPr>
            <p:nvPr/>
          </p:nvCxnSpPr>
          <p:spPr>
            <a:xfrm flipV="1">
              <a:off x="2380599" y="2885102"/>
              <a:ext cx="3269999" cy="419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08" name="Shape 308"/>
            <p:cNvSpPr/>
            <p:nvPr/>
          </p:nvSpPr>
          <p:spPr>
            <a:xfrm>
              <a:off x="2008600" y="2788362"/>
              <a:ext cx="371999" cy="3396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309" name="Shape 309"/>
            <p:cNvCxnSpPr>
              <a:stCxn id="308" idx="5"/>
            </p:cNvCxnSpPr>
            <p:nvPr/>
          </p:nvCxnSpPr>
          <p:spPr>
            <a:xfrm flipV="1">
              <a:off x="2380599" y="2745577"/>
              <a:ext cx="3269999" cy="172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10" name="Shape 310"/>
            <p:cNvCxnSpPr>
              <a:stCxn id="306" idx="5"/>
            </p:cNvCxnSpPr>
            <p:nvPr/>
          </p:nvCxnSpPr>
          <p:spPr>
            <a:xfrm flipV="1">
              <a:off x="3491799" y="3022600"/>
              <a:ext cx="2158799" cy="113679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11" name="Shape 311"/>
            <p:cNvSpPr txBox="1"/>
            <p:nvPr/>
          </p:nvSpPr>
          <p:spPr>
            <a:xfrm rot="21040652">
              <a:off x="2946852" y="2953375"/>
              <a:ext cx="2242721" cy="46789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latin typeface="Helvetica Neue" charset="0"/>
                  <a:ea typeface="Helvetica Neue" charset="0"/>
                  <a:cs typeface="Helvetica Neue" charset="0"/>
                </a:rPr>
                <a:t>end-point info </a:t>
              </a:r>
            </a:p>
          </p:txBody>
        </p:sp>
      </p:grpSp>
      <p:sp>
        <p:nvSpPr>
          <p:cNvPr id="26" name="Rectangle 25"/>
          <p:cNvSpPr/>
          <p:nvPr/>
        </p:nvSpPr>
        <p:spPr>
          <a:xfrm>
            <a:off x="5650598" y="1649299"/>
            <a:ext cx="2985402" cy="1655203"/>
          </a:xfrm>
          <a:prstGeom prst="rect">
            <a:avLst/>
          </a:prstGeom>
          <a:solidFill>
            <a:srgbClr val="FFCD8C"/>
          </a:solidFill>
          <a:ln>
            <a:solidFill>
              <a:srgbClr val="FFA63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Secure Real-time Decision 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S</a:t>
            </a: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tack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latin typeface="Helvetica Neue" charset="0"/>
                <a:ea typeface="Helvetica Neue" charset="0"/>
                <a:cs typeface="Helvetica Neue" charset="0"/>
              </a:rPr>
              <a:t>37</a:t>
            </a:fld>
            <a:endParaRPr lang="en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20459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>
            <a:spLocks noGrp="1"/>
          </p:cNvSpPr>
          <p:nvPr>
            <p:ph type="title"/>
          </p:nvPr>
        </p:nvSpPr>
        <p:spPr>
          <a:xfrm>
            <a:off x="2191300" y="19436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What exists today?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6522371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19533"/>
            <a:ext cx="8520599" cy="572699"/>
          </a:xfrm>
        </p:spPr>
        <p:txBody>
          <a:bodyPr/>
          <a:lstStyle/>
          <a:p>
            <a:r>
              <a:rPr lang="en-US" dirty="0" smtClean="0"/>
              <a:t>Pull decisions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>
                <a:latin typeface="Helvetica Neue" charset="0"/>
                <a:ea typeface="Helvetica Neue" charset="0"/>
                <a:cs typeface="Helvetica Neue" charset="0"/>
              </a:rPr>
              <a:pPr>
                <a:spcBef>
                  <a:spcPts val="0"/>
                </a:spcBef>
              </a:pPr>
              <a:t>39</a:t>
            </a:fld>
            <a:endParaRPr lang="en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1245006" y="2739261"/>
            <a:ext cx="3121346" cy="1669723"/>
            <a:chOff x="1553626" y="2764661"/>
            <a:chExt cx="3121346" cy="1669723"/>
          </a:xfrm>
        </p:grpSpPr>
        <p:sp>
          <p:nvSpPr>
            <p:cNvPr id="6" name="Shape 588"/>
            <p:cNvSpPr txBox="1"/>
            <p:nvPr/>
          </p:nvSpPr>
          <p:spPr>
            <a:xfrm rot="16200000">
              <a:off x="1529893" y="3603570"/>
              <a:ext cx="517836" cy="470369"/>
            </a:xfrm>
            <a:prstGeom prst="rect">
              <a:avLst/>
            </a:prstGeom>
            <a:noFill/>
            <a:ln w="12700" cmpd="sng"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2000">
                  <a:latin typeface="Helvetica Neue" charset="0"/>
                  <a:ea typeface="Helvetica Neue" charset="0"/>
                  <a:cs typeface="Helvetica Neue" charset="0"/>
                </a:rPr>
                <a:t>… </a:t>
              </a:r>
            </a:p>
          </p:txBody>
        </p:sp>
        <p:sp>
          <p:nvSpPr>
            <p:cNvPr id="7" name="Shape 590"/>
            <p:cNvSpPr/>
            <p:nvPr/>
          </p:nvSpPr>
          <p:spPr>
            <a:xfrm>
              <a:off x="1710142" y="3285132"/>
              <a:ext cx="340291" cy="331368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FF9900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0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" name="Shape 591"/>
            <p:cNvSpPr/>
            <p:nvPr/>
          </p:nvSpPr>
          <p:spPr>
            <a:xfrm>
              <a:off x="1710142" y="2764661"/>
              <a:ext cx="340291" cy="331368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FF9900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0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" name="Shape 593"/>
            <p:cNvSpPr/>
            <p:nvPr/>
          </p:nvSpPr>
          <p:spPr>
            <a:xfrm>
              <a:off x="1710142" y="4103016"/>
              <a:ext cx="340291" cy="331368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FF9900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0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11" name="Shape 594"/>
            <p:cNvCxnSpPr>
              <a:stCxn id="8" idx="5"/>
            </p:cNvCxnSpPr>
            <p:nvPr/>
          </p:nvCxnSpPr>
          <p:spPr>
            <a:xfrm>
              <a:off x="2050433" y="2891232"/>
              <a:ext cx="1145190" cy="180321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2" name="Shape 595"/>
            <p:cNvCxnSpPr>
              <a:stCxn id="7" idx="5"/>
              <a:endCxn id="14" idx="1"/>
            </p:cNvCxnSpPr>
            <p:nvPr/>
          </p:nvCxnSpPr>
          <p:spPr>
            <a:xfrm flipV="1">
              <a:off x="2050433" y="3211779"/>
              <a:ext cx="1145190" cy="199924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3" name="Shape 606"/>
            <p:cNvCxnSpPr>
              <a:stCxn id="10" idx="5"/>
            </p:cNvCxnSpPr>
            <p:nvPr/>
          </p:nvCxnSpPr>
          <p:spPr>
            <a:xfrm flipV="1">
              <a:off x="2050433" y="3411703"/>
              <a:ext cx="1145190" cy="817884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4" name="Shape 604"/>
            <p:cNvSpPr/>
            <p:nvPr/>
          </p:nvSpPr>
          <p:spPr>
            <a:xfrm>
              <a:off x="3195622" y="2893291"/>
              <a:ext cx="1479350" cy="636977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2000" dirty="0" smtClean="0">
                  <a:latin typeface="Helvetica Neue" charset="0"/>
                  <a:ea typeface="Helvetica Neue" charset="0"/>
                  <a:cs typeface="Helvetica Neue" charset="0"/>
                </a:rPr>
                <a:t>Ingestion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-US" sz="2000" dirty="0">
                  <a:solidFill>
                    <a:srgbClr val="595959"/>
                  </a:solidFill>
                  <a:latin typeface="Helvetica Neue" charset="0"/>
                  <a:ea typeface="Helvetica Neue" charset="0"/>
                  <a:cs typeface="Helvetica Neue" charset="0"/>
                </a:rPr>
                <a:t>(</a:t>
              </a:r>
              <a:r>
                <a:rPr lang="en-US" sz="2000" dirty="0" smtClean="0">
                  <a:solidFill>
                    <a:srgbClr val="595959"/>
                  </a:solidFill>
                  <a:latin typeface="Helvetica Neue" charset="0"/>
                  <a:ea typeface="Helvetica Neue" charset="0"/>
                  <a:cs typeface="Helvetica Neue" charset="0"/>
                </a:rPr>
                <a:t>Kafka)</a:t>
              </a:r>
              <a:endParaRPr lang="en" sz="2000" dirty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428480" y="3632200"/>
            <a:ext cx="2095500" cy="952504"/>
            <a:chOff x="4648200" y="3543300"/>
            <a:chExt cx="2095500" cy="952504"/>
          </a:xfrm>
        </p:grpSpPr>
        <p:sp>
          <p:nvSpPr>
            <p:cNvPr id="9" name="Shape 592"/>
            <p:cNvSpPr/>
            <p:nvPr/>
          </p:nvSpPr>
          <p:spPr>
            <a:xfrm>
              <a:off x="4648200" y="3858826"/>
              <a:ext cx="2095500" cy="636978"/>
            </a:xfrm>
            <a:prstGeom prst="flowChartMagneticDisk">
              <a:avLst/>
            </a:prstGeom>
            <a:solidFill>
              <a:schemeClr val="lt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2000" dirty="0" smtClean="0">
                  <a:latin typeface="Helvetica Neue" charset="0"/>
                  <a:ea typeface="Helvetica Neue" charset="0"/>
                  <a:cs typeface="Helvetica Neue" charset="0"/>
                </a:rPr>
                <a:t>Storage </a:t>
              </a:r>
              <a:r>
                <a:rPr lang="en-US" sz="2000" dirty="0" smtClean="0">
                  <a:solidFill>
                    <a:srgbClr val="595959"/>
                  </a:solidFill>
                  <a:latin typeface="Helvetica Neue" charset="0"/>
                  <a:ea typeface="Helvetica Neue" charset="0"/>
                  <a:cs typeface="Helvetica Neue" charset="0"/>
                </a:rPr>
                <a:t>(HDFS)</a:t>
              </a:r>
              <a:endParaRPr lang="en" sz="2000" dirty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16" name="Shape 605"/>
            <p:cNvCxnSpPr/>
            <p:nvPr/>
          </p:nvCxnSpPr>
          <p:spPr>
            <a:xfrm flipH="1" flipV="1">
              <a:off x="5680720" y="3543300"/>
              <a:ext cx="10922" cy="440578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triangle" w="lg" len="lg"/>
              <a:tailEnd type="triangle" w="lg" len="lg"/>
            </a:ln>
          </p:spPr>
        </p:cxnSp>
      </p:grpSp>
      <p:grpSp>
        <p:nvGrpSpPr>
          <p:cNvPr id="34" name="Group 33"/>
          <p:cNvGrpSpPr/>
          <p:nvPr/>
        </p:nvGrpSpPr>
        <p:grpSpPr>
          <a:xfrm>
            <a:off x="4366354" y="2743200"/>
            <a:ext cx="2415447" cy="889000"/>
            <a:chOff x="4671020" y="2743200"/>
            <a:chExt cx="1611133" cy="889000"/>
          </a:xfrm>
        </p:grpSpPr>
        <p:sp>
          <p:nvSpPr>
            <p:cNvPr id="15" name="Shape 604"/>
            <p:cNvSpPr/>
            <p:nvPr/>
          </p:nvSpPr>
          <p:spPr>
            <a:xfrm>
              <a:off x="4927679" y="2743200"/>
              <a:ext cx="1354474" cy="8890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2000" dirty="0" smtClean="0">
                  <a:latin typeface="Helvetica Neue" charset="0"/>
                  <a:ea typeface="Helvetica Neue" charset="0"/>
                  <a:cs typeface="Helvetica Neue" charset="0"/>
                </a:rPr>
                <a:t>ETL/ML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-US" dirty="0">
                  <a:solidFill>
                    <a:srgbClr val="595959"/>
                  </a:solidFill>
                  <a:latin typeface="Helvetica Neue" charset="0"/>
                  <a:ea typeface="Helvetica Neue" charset="0"/>
                  <a:cs typeface="Helvetica Neue" charset="0"/>
                </a:rPr>
                <a:t>(</a:t>
              </a:r>
              <a:r>
                <a:rPr lang="en-US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Hadoop</a:t>
              </a:r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, Spark, Cloud Dataflow</a:t>
              </a:r>
              <a:r>
                <a:rPr lang="en-US" dirty="0" smtClean="0">
                  <a:solidFill>
                    <a:srgbClr val="595959"/>
                  </a:solidFill>
                  <a:latin typeface="Helvetica Neue" charset="0"/>
                  <a:ea typeface="Helvetica Neue" charset="0"/>
                  <a:cs typeface="Helvetica Neue" charset="0"/>
                </a:rPr>
                <a:t>)</a:t>
              </a:r>
              <a:endParaRPr lang="en" dirty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17" name="Shape 605"/>
            <p:cNvCxnSpPr>
              <a:stCxn id="15" idx="1"/>
              <a:endCxn id="14" idx="3"/>
            </p:cNvCxnSpPr>
            <p:nvPr/>
          </p:nvCxnSpPr>
          <p:spPr>
            <a:xfrm flipH="1" flipV="1">
              <a:off x="4671020" y="3186380"/>
              <a:ext cx="256659" cy="132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triangle" w="lg" len="lg"/>
              <a:tailEnd type="none" w="lg" len="lg"/>
            </a:ln>
          </p:spPr>
        </p:cxnSp>
      </p:grpSp>
      <p:grpSp>
        <p:nvGrpSpPr>
          <p:cNvPr id="37" name="Group 36"/>
          <p:cNvGrpSpPr/>
          <p:nvPr/>
        </p:nvGrpSpPr>
        <p:grpSpPr>
          <a:xfrm>
            <a:off x="1429728" y="1847641"/>
            <a:ext cx="1511972" cy="691766"/>
            <a:chOff x="1738348" y="1847641"/>
            <a:chExt cx="1511972" cy="691766"/>
          </a:xfrm>
        </p:grpSpPr>
        <p:sp>
          <p:nvSpPr>
            <p:cNvPr id="20" name="Shape 589"/>
            <p:cNvSpPr/>
            <p:nvPr/>
          </p:nvSpPr>
          <p:spPr>
            <a:xfrm>
              <a:off x="1738348" y="1847641"/>
              <a:ext cx="340291" cy="331368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FF9900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0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 rot="11000564">
              <a:off x="2081004" y="1950828"/>
              <a:ext cx="1095837" cy="262596"/>
            </a:xfrm>
            <a:custGeom>
              <a:avLst/>
              <a:gdLst>
                <a:gd name="connsiteX0" fmla="*/ 762000 w 762000"/>
                <a:gd name="connsiteY0" fmla="*/ 140573 h 175498"/>
                <a:gd name="connsiteX1" fmla="*/ 454025 w 762000"/>
                <a:gd name="connsiteY1" fmla="*/ 4048 h 175498"/>
                <a:gd name="connsiteX2" fmla="*/ 212725 w 762000"/>
                <a:gd name="connsiteY2" fmla="*/ 48498 h 175498"/>
                <a:gd name="connsiteX3" fmla="*/ 0 w 762000"/>
                <a:gd name="connsiteY3" fmla="*/ 175498 h 17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175498">
                  <a:moveTo>
                    <a:pt x="762000" y="140573"/>
                  </a:moveTo>
                  <a:cubicBezTo>
                    <a:pt x="653785" y="79983"/>
                    <a:pt x="545571" y="19394"/>
                    <a:pt x="454025" y="4048"/>
                  </a:cubicBezTo>
                  <a:cubicBezTo>
                    <a:pt x="362479" y="-11298"/>
                    <a:pt x="288396" y="19923"/>
                    <a:pt x="212725" y="48498"/>
                  </a:cubicBezTo>
                  <a:cubicBezTo>
                    <a:pt x="137054" y="77073"/>
                    <a:pt x="0" y="175498"/>
                    <a:pt x="0" y="175498"/>
                  </a:cubicBezTo>
                </a:path>
              </a:pathLst>
            </a:cu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>
                <a:ln>
                  <a:solidFill>
                    <a:srgbClr val="000000"/>
                  </a:solidFill>
                </a:ln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3" name="Shape 302"/>
            <p:cNvSpPr txBox="1"/>
            <p:nvPr/>
          </p:nvSpPr>
          <p:spPr>
            <a:xfrm>
              <a:off x="2074577" y="2055070"/>
              <a:ext cx="1175743" cy="484337"/>
            </a:xfrm>
            <a:prstGeom prst="rect">
              <a:avLst/>
            </a:prstGeom>
            <a:noFill/>
            <a:ln w="12700" cmpd="sng"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2000" dirty="0" smtClean="0">
                  <a:latin typeface="Helvetica Neue" charset="0"/>
                  <a:ea typeface="Helvetica Neue" charset="0"/>
                  <a:cs typeface="Helvetica Neue" charset="0"/>
                </a:rPr>
                <a:t>request </a:t>
              </a:r>
              <a:endParaRPr lang="en" sz="20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21" name="Freeform 20"/>
          <p:cNvSpPr/>
          <p:nvPr/>
        </p:nvSpPr>
        <p:spPr>
          <a:xfrm>
            <a:off x="1767818" y="1690837"/>
            <a:ext cx="1095837" cy="232791"/>
          </a:xfrm>
          <a:custGeom>
            <a:avLst/>
            <a:gdLst>
              <a:gd name="connsiteX0" fmla="*/ 762000 w 762000"/>
              <a:gd name="connsiteY0" fmla="*/ 140573 h 175498"/>
              <a:gd name="connsiteX1" fmla="*/ 454025 w 762000"/>
              <a:gd name="connsiteY1" fmla="*/ 4048 h 175498"/>
              <a:gd name="connsiteX2" fmla="*/ 212725 w 762000"/>
              <a:gd name="connsiteY2" fmla="*/ 48498 h 175498"/>
              <a:gd name="connsiteX3" fmla="*/ 0 w 762000"/>
              <a:gd name="connsiteY3" fmla="*/ 175498 h 175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000" h="175498">
                <a:moveTo>
                  <a:pt x="762000" y="140573"/>
                </a:moveTo>
                <a:cubicBezTo>
                  <a:pt x="653785" y="79983"/>
                  <a:pt x="545571" y="19394"/>
                  <a:pt x="454025" y="4048"/>
                </a:cubicBezTo>
                <a:cubicBezTo>
                  <a:pt x="362479" y="-11298"/>
                  <a:pt x="288396" y="19923"/>
                  <a:pt x="212725" y="48498"/>
                </a:cubicBezTo>
                <a:cubicBezTo>
                  <a:pt x="137054" y="77073"/>
                  <a:pt x="0" y="175498"/>
                  <a:pt x="0" y="175498"/>
                </a:cubicBezTo>
              </a:path>
            </a:pathLst>
          </a:cu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2868739" y="1604026"/>
            <a:ext cx="3749040" cy="1135999"/>
            <a:chOff x="3177359" y="1604026"/>
            <a:chExt cx="3749040" cy="1135999"/>
          </a:xfrm>
        </p:grpSpPr>
        <p:sp>
          <p:nvSpPr>
            <p:cNvPr id="19" name="Shape 600"/>
            <p:cNvSpPr/>
            <p:nvPr/>
          </p:nvSpPr>
          <p:spPr>
            <a:xfrm>
              <a:off x="3177359" y="1604026"/>
              <a:ext cx="3749040" cy="673511"/>
            </a:xfrm>
            <a:prstGeom prst="rect">
              <a:avLst/>
            </a:prstGeom>
            <a:solidFill>
              <a:schemeClr val="lt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2000" dirty="0" smtClean="0">
                  <a:latin typeface="Helvetica Neue" charset="0"/>
                  <a:ea typeface="Helvetica Neue" charset="0"/>
                  <a:cs typeface="Helvetica Neue" charset="0"/>
                </a:rPr>
                <a:t>Service Layer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(</a:t>
              </a:r>
              <a:r>
                <a:rPr lang="en-US" sz="20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WebApp</a:t>
              </a:r>
              <a:r>
                <a:rPr 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, Cassandra, MySQL</a:t>
              </a:r>
              <a:r>
                <a:rPr lang="is-I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)</a:t>
              </a:r>
              <a:endPara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25" name="Shape 605"/>
            <p:cNvCxnSpPr/>
            <p:nvPr/>
          </p:nvCxnSpPr>
          <p:spPr>
            <a:xfrm flipV="1">
              <a:off x="5645795" y="2270125"/>
              <a:ext cx="3175" cy="4699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sp>
        <p:nvSpPr>
          <p:cNvPr id="29" name="Shape 423"/>
          <p:cNvSpPr txBox="1"/>
          <p:nvPr/>
        </p:nvSpPr>
        <p:spPr>
          <a:xfrm>
            <a:off x="6617778" y="1547425"/>
            <a:ext cx="2526222" cy="78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solidFill>
                  <a:srgbClr val="3D85C6"/>
                </a:solidFill>
                <a:latin typeface="Helvetica Neue" charset="0"/>
                <a:ea typeface="Helvetica Neue" charset="0"/>
                <a:cs typeface="Helvetica Neue" charset="0"/>
              </a:rPr>
              <a:t>per-user </a:t>
            </a:r>
            <a:r>
              <a:rPr lang="en-US" b="1" dirty="0" smtClean="0">
                <a:solidFill>
                  <a:srgbClr val="3D85C6"/>
                </a:solidFill>
                <a:latin typeface="Helvetica Neue" charset="0"/>
                <a:ea typeface="Helvetica Neue" charset="0"/>
                <a:cs typeface="Helvetica Neue" charset="0"/>
              </a:rPr>
              <a:t>recommendations</a:t>
            </a:r>
            <a:endParaRPr lang="en" b="1" dirty="0">
              <a:solidFill>
                <a:srgbClr val="3D85C6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0" name="Shape 422"/>
          <p:cNvSpPr txBox="1"/>
          <p:nvPr/>
        </p:nvSpPr>
        <p:spPr>
          <a:xfrm>
            <a:off x="6771680" y="2779325"/>
            <a:ext cx="1800820" cy="78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solidFill>
                  <a:srgbClr val="3D85C6"/>
                </a:solidFill>
                <a:latin typeface="Helvetica Neue" charset="0"/>
                <a:ea typeface="Helvetica Neue" charset="0"/>
                <a:cs typeface="Helvetica Neue" charset="0"/>
              </a:rPr>
              <a:t>collaborative filtering</a:t>
            </a:r>
          </a:p>
        </p:txBody>
      </p:sp>
      <p:sp>
        <p:nvSpPr>
          <p:cNvPr id="31" name="Shape 421"/>
          <p:cNvSpPr txBox="1"/>
          <p:nvPr/>
        </p:nvSpPr>
        <p:spPr>
          <a:xfrm>
            <a:off x="6517680" y="3896925"/>
            <a:ext cx="2368500" cy="78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>
                <a:solidFill>
                  <a:srgbClr val="3D85C6"/>
                </a:solidFill>
                <a:latin typeface="Helvetica Neue" charset="0"/>
                <a:ea typeface="Helvetica Neue" charset="0"/>
                <a:cs typeface="Helvetica Neue" charset="0"/>
              </a:rPr>
              <a:t>u</a:t>
            </a:r>
            <a:r>
              <a:rPr lang="en" b="1" dirty="0" smtClean="0">
                <a:solidFill>
                  <a:srgbClr val="3D85C6"/>
                </a:solidFill>
                <a:latin typeface="Helvetica Neue" charset="0"/>
                <a:ea typeface="Helvetica Neue" charset="0"/>
                <a:cs typeface="Helvetica Neue" charset="0"/>
              </a:rPr>
              <a:t>ser</a:t>
            </a:r>
            <a:r>
              <a:rPr lang="en-US" b="1" dirty="0" smtClean="0">
                <a:solidFill>
                  <a:srgbClr val="3D85C6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" b="1" dirty="0" smtClean="0">
                <a:solidFill>
                  <a:srgbClr val="3D85C6"/>
                </a:solidFill>
                <a:latin typeface="Helvetica Neue" charset="0"/>
                <a:ea typeface="Helvetica Neue" charset="0"/>
                <a:cs typeface="Helvetica Neue" charset="0"/>
              </a:rPr>
              <a:t>purchase </a:t>
            </a:r>
            <a:endParaRPr lang="en-US" b="1" dirty="0" smtClean="0">
              <a:solidFill>
                <a:srgbClr val="3D85C6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lvl="0">
              <a:spcBef>
                <a:spcPts val="0"/>
              </a:spcBef>
              <a:buNone/>
            </a:pPr>
            <a:r>
              <a:rPr lang="en" b="1" dirty="0" smtClean="0">
                <a:solidFill>
                  <a:srgbClr val="3D85C6"/>
                </a:solidFill>
                <a:latin typeface="Helvetica Neue" charset="0"/>
                <a:ea typeface="Helvetica Neue" charset="0"/>
                <a:cs typeface="Helvetica Neue" charset="0"/>
              </a:rPr>
              <a:t>and </a:t>
            </a:r>
            <a:r>
              <a:rPr lang="en" b="1" dirty="0">
                <a:solidFill>
                  <a:srgbClr val="3D85C6"/>
                </a:solidFill>
                <a:latin typeface="Helvetica Neue" charset="0"/>
                <a:ea typeface="Helvetica Neue" charset="0"/>
                <a:cs typeface="Helvetica Neue" charset="0"/>
              </a:rPr>
              <a:t>rating history</a:t>
            </a:r>
          </a:p>
        </p:txBody>
      </p:sp>
      <p:sp>
        <p:nvSpPr>
          <p:cNvPr id="32" name="Shape 424"/>
          <p:cNvSpPr txBox="1"/>
          <p:nvPr/>
        </p:nvSpPr>
        <p:spPr>
          <a:xfrm>
            <a:off x="1306912" y="1235039"/>
            <a:ext cx="2054768" cy="40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 smtClean="0">
                <a:solidFill>
                  <a:srgbClr val="3D85C6"/>
                </a:solidFill>
                <a:latin typeface="Helvetica Neue" charset="0"/>
                <a:ea typeface="Helvetica Neue" charset="0"/>
                <a:cs typeface="Helvetica Neue" charset="0"/>
              </a:rPr>
              <a:t>recommendation</a:t>
            </a:r>
            <a:endParaRPr lang="en" b="1" dirty="0">
              <a:solidFill>
                <a:srgbClr val="3D85C6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9" name="Shape 424"/>
          <p:cNvSpPr txBox="1"/>
          <p:nvPr/>
        </p:nvSpPr>
        <p:spPr>
          <a:xfrm>
            <a:off x="319836" y="746547"/>
            <a:ext cx="6184674" cy="40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rgbClr val="3D85C6"/>
                </a:solidFill>
                <a:latin typeface="Helvetica Neue" charset="0"/>
                <a:ea typeface="Helvetica Neue" charset="0"/>
                <a:cs typeface="Helvetica Neue" charset="0"/>
              </a:rPr>
              <a:t>Example: recommendation system </a:t>
            </a:r>
            <a:endParaRPr lang="en" sz="2000" b="1" dirty="0">
              <a:solidFill>
                <a:srgbClr val="3D85C6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9" grpId="0"/>
      <p:bldP spid="30" grpId="0"/>
      <p:bldP spid="31" grpId="0"/>
      <p:bldP spid="32" grpId="0"/>
      <p:bldP spid="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66800" y="3416300"/>
            <a:ext cx="7213600" cy="1143000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From </a:t>
            </a:r>
            <a:r>
              <a:rPr lang="en-US" sz="3200" dirty="0" smtClean="0">
                <a:solidFill>
                  <a:srgbClr val="3366FF"/>
                </a:solidFill>
                <a:latin typeface="Helvetica Neue" charset="0"/>
                <a:ea typeface="Helvetica Neue" charset="0"/>
                <a:cs typeface="Helvetica Neue" charset="0"/>
              </a:rPr>
              <a:t>batch data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to </a:t>
            </a:r>
            <a:r>
              <a:rPr lang="en-US" sz="3200" dirty="0" smtClean="0">
                <a:solidFill>
                  <a:srgbClr val="3366FF"/>
                </a:solidFill>
                <a:latin typeface="Helvetica Neue" charset="0"/>
                <a:ea typeface="Helvetica Neue" charset="0"/>
                <a:cs typeface="Helvetica Neue" charset="0"/>
              </a:rPr>
              <a:t>advanced analytics</a:t>
            </a:r>
            <a:endParaRPr lang="en-US" sz="3200" dirty="0">
              <a:solidFill>
                <a:srgbClr val="3366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36172" y="2831524"/>
            <a:ext cx="1915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AMP </a:t>
            </a: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Lab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latin typeface="Helvetica Neue" charset="0"/>
                <a:ea typeface="Helvetica Neue" charset="0"/>
                <a:cs typeface="Helvetica Neue" charset="0"/>
              </a:rPr>
              <a:t>4</a:t>
            </a:fld>
            <a:endParaRPr lang="en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079500" y="786824"/>
            <a:ext cx="7213600" cy="2019876"/>
            <a:chOff x="1079500" y="2895024"/>
            <a:chExt cx="7213600" cy="2019876"/>
          </a:xfrm>
        </p:grpSpPr>
        <p:sp>
          <p:nvSpPr>
            <p:cNvPr id="11" name="Rounded Rectangle 10"/>
            <p:cNvSpPr/>
            <p:nvPr/>
          </p:nvSpPr>
          <p:spPr>
            <a:xfrm>
              <a:off x="1079500" y="3479800"/>
              <a:ext cx="7213600" cy="7874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From </a:t>
              </a:r>
              <a:r>
                <a:rPr lang="en-US" sz="3200" dirty="0" smtClean="0">
                  <a:solidFill>
                    <a:srgbClr val="FF66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live data</a:t>
              </a:r>
              <a:r>
                <a:rPr lang="en-US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 to </a:t>
              </a:r>
              <a:r>
                <a:rPr lang="en-US" sz="3200" dirty="0" smtClean="0">
                  <a:solidFill>
                    <a:srgbClr val="FF66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real-time decisions</a:t>
              </a:r>
              <a:endParaRPr lang="en-US" sz="3200" dirty="0">
                <a:solidFill>
                  <a:srgbClr val="FF66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677052" y="2895024"/>
              <a:ext cx="19399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595959"/>
                  </a:solidFill>
                  <a:latin typeface="Helvetica Neue" charset="0"/>
                  <a:ea typeface="Helvetica Neue" charset="0"/>
                  <a:cs typeface="Helvetica Neue" charset="0"/>
                </a:rPr>
                <a:t>RISE</a:t>
              </a:r>
              <a:r>
                <a:rPr lang="en-US" sz="3200" dirty="0" smtClean="0">
                  <a:solidFill>
                    <a:srgbClr val="595959"/>
                  </a:solidFill>
                  <a:latin typeface="Helvetica Neue" charset="0"/>
                  <a:ea typeface="Helvetica Neue" charset="0"/>
                  <a:cs typeface="Helvetica Neue" charset="0"/>
                </a:rPr>
                <a:t> Lab</a:t>
              </a:r>
              <a:endParaRPr lang="en-US" sz="3200" dirty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3" name="Down Arrow 12"/>
            <p:cNvSpPr/>
            <p:nvPr/>
          </p:nvSpPr>
          <p:spPr>
            <a:xfrm rot="10800000">
              <a:off x="4470400" y="4368800"/>
              <a:ext cx="406400" cy="546100"/>
            </a:xfrm>
            <a:prstGeom prst="down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A6A6A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3976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19533"/>
            <a:ext cx="8520599" cy="572699"/>
          </a:xfrm>
        </p:spPr>
        <p:txBody>
          <a:bodyPr/>
          <a:lstStyle/>
          <a:p>
            <a:r>
              <a:rPr lang="en-US" dirty="0" smtClean="0"/>
              <a:t>Pull decisions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>
                <a:latin typeface="Helvetica Neue" charset="0"/>
                <a:ea typeface="Helvetica Neue" charset="0"/>
                <a:cs typeface="Helvetica Neue" charset="0"/>
              </a:rPr>
              <a:pPr>
                <a:spcBef>
                  <a:spcPts val="0"/>
                </a:spcBef>
              </a:pPr>
              <a:t>40</a:t>
            </a:fld>
            <a:endParaRPr lang="en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1245006" y="2739261"/>
            <a:ext cx="3121346" cy="1669723"/>
            <a:chOff x="1553626" y="2764661"/>
            <a:chExt cx="3121346" cy="1669723"/>
          </a:xfrm>
        </p:grpSpPr>
        <p:sp>
          <p:nvSpPr>
            <p:cNvPr id="6" name="Shape 588"/>
            <p:cNvSpPr txBox="1"/>
            <p:nvPr/>
          </p:nvSpPr>
          <p:spPr>
            <a:xfrm rot="16200000">
              <a:off x="1529893" y="3603570"/>
              <a:ext cx="517836" cy="470369"/>
            </a:xfrm>
            <a:prstGeom prst="rect">
              <a:avLst/>
            </a:prstGeom>
            <a:noFill/>
            <a:ln w="12700" cmpd="sng"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2000">
                  <a:latin typeface="Helvetica Neue" charset="0"/>
                  <a:ea typeface="Helvetica Neue" charset="0"/>
                  <a:cs typeface="Helvetica Neue" charset="0"/>
                </a:rPr>
                <a:t>… </a:t>
              </a:r>
            </a:p>
          </p:txBody>
        </p:sp>
        <p:sp>
          <p:nvSpPr>
            <p:cNvPr id="7" name="Shape 590"/>
            <p:cNvSpPr/>
            <p:nvPr/>
          </p:nvSpPr>
          <p:spPr>
            <a:xfrm>
              <a:off x="1710142" y="3285132"/>
              <a:ext cx="340291" cy="331368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FF9900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0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" name="Shape 591"/>
            <p:cNvSpPr/>
            <p:nvPr/>
          </p:nvSpPr>
          <p:spPr>
            <a:xfrm>
              <a:off x="1710142" y="2764661"/>
              <a:ext cx="340291" cy="331368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FF9900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0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" name="Shape 593"/>
            <p:cNvSpPr/>
            <p:nvPr/>
          </p:nvSpPr>
          <p:spPr>
            <a:xfrm>
              <a:off x="1710142" y="4103016"/>
              <a:ext cx="340291" cy="331368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FF9900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0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11" name="Shape 594"/>
            <p:cNvCxnSpPr>
              <a:stCxn id="8" idx="5"/>
            </p:cNvCxnSpPr>
            <p:nvPr/>
          </p:nvCxnSpPr>
          <p:spPr>
            <a:xfrm>
              <a:off x="2050433" y="2891232"/>
              <a:ext cx="1145190" cy="180321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2" name="Shape 595"/>
            <p:cNvCxnSpPr>
              <a:stCxn id="7" idx="5"/>
              <a:endCxn id="14" idx="1"/>
            </p:cNvCxnSpPr>
            <p:nvPr/>
          </p:nvCxnSpPr>
          <p:spPr>
            <a:xfrm flipV="1">
              <a:off x="2050433" y="3211779"/>
              <a:ext cx="1145190" cy="199924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3" name="Shape 606"/>
            <p:cNvCxnSpPr>
              <a:stCxn id="10" idx="5"/>
            </p:cNvCxnSpPr>
            <p:nvPr/>
          </p:nvCxnSpPr>
          <p:spPr>
            <a:xfrm flipV="1">
              <a:off x="2050433" y="3411703"/>
              <a:ext cx="1145190" cy="817884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4" name="Shape 604"/>
            <p:cNvSpPr/>
            <p:nvPr/>
          </p:nvSpPr>
          <p:spPr>
            <a:xfrm>
              <a:off x="3195622" y="2893291"/>
              <a:ext cx="1479350" cy="636977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2000" dirty="0" smtClean="0">
                  <a:latin typeface="Helvetica Neue" charset="0"/>
                  <a:ea typeface="Helvetica Neue" charset="0"/>
                  <a:cs typeface="Helvetica Neue" charset="0"/>
                </a:rPr>
                <a:t>Ingestion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-US" sz="2000" dirty="0">
                  <a:solidFill>
                    <a:srgbClr val="595959"/>
                  </a:solidFill>
                  <a:latin typeface="Helvetica Neue" charset="0"/>
                  <a:ea typeface="Helvetica Neue" charset="0"/>
                  <a:cs typeface="Helvetica Neue" charset="0"/>
                </a:rPr>
                <a:t>(</a:t>
              </a:r>
              <a:r>
                <a:rPr lang="en-US" sz="2000" dirty="0" smtClean="0">
                  <a:solidFill>
                    <a:srgbClr val="595959"/>
                  </a:solidFill>
                  <a:latin typeface="Helvetica Neue" charset="0"/>
                  <a:ea typeface="Helvetica Neue" charset="0"/>
                  <a:cs typeface="Helvetica Neue" charset="0"/>
                </a:rPr>
                <a:t>Kafka)</a:t>
              </a:r>
              <a:endParaRPr lang="en" sz="2000" dirty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428480" y="3632200"/>
            <a:ext cx="2095500" cy="952504"/>
            <a:chOff x="4648200" y="3543300"/>
            <a:chExt cx="2095500" cy="952504"/>
          </a:xfrm>
        </p:grpSpPr>
        <p:sp>
          <p:nvSpPr>
            <p:cNvPr id="9" name="Shape 592"/>
            <p:cNvSpPr/>
            <p:nvPr/>
          </p:nvSpPr>
          <p:spPr>
            <a:xfrm>
              <a:off x="4648200" y="3858826"/>
              <a:ext cx="2095500" cy="636978"/>
            </a:xfrm>
            <a:prstGeom prst="flowChartMagneticDisk">
              <a:avLst/>
            </a:prstGeom>
            <a:solidFill>
              <a:schemeClr val="lt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2000" dirty="0" smtClean="0">
                  <a:latin typeface="Helvetica Neue" charset="0"/>
                  <a:ea typeface="Helvetica Neue" charset="0"/>
                  <a:cs typeface="Helvetica Neue" charset="0"/>
                </a:rPr>
                <a:t>Storage </a:t>
              </a:r>
              <a:r>
                <a:rPr lang="en-US" sz="2000" dirty="0" smtClean="0">
                  <a:solidFill>
                    <a:srgbClr val="595959"/>
                  </a:solidFill>
                  <a:latin typeface="Helvetica Neue" charset="0"/>
                  <a:ea typeface="Helvetica Neue" charset="0"/>
                  <a:cs typeface="Helvetica Neue" charset="0"/>
                </a:rPr>
                <a:t>(HDFS)</a:t>
              </a:r>
              <a:endParaRPr lang="en" sz="2000" dirty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16" name="Shape 605"/>
            <p:cNvCxnSpPr/>
            <p:nvPr/>
          </p:nvCxnSpPr>
          <p:spPr>
            <a:xfrm flipH="1" flipV="1">
              <a:off x="5680720" y="3543300"/>
              <a:ext cx="10922" cy="440578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triangle" w="lg" len="lg"/>
              <a:tailEnd type="triangle" w="lg" len="lg"/>
            </a:ln>
          </p:spPr>
        </p:cxnSp>
      </p:grpSp>
      <p:grpSp>
        <p:nvGrpSpPr>
          <p:cNvPr id="34" name="Group 33"/>
          <p:cNvGrpSpPr/>
          <p:nvPr/>
        </p:nvGrpSpPr>
        <p:grpSpPr>
          <a:xfrm>
            <a:off x="4366354" y="2743200"/>
            <a:ext cx="2415447" cy="889000"/>
            <a:chOff x="4671020" y="2743200"/>
            <a:chExt cx="1611133" cy="889000"/>
          </a:xfrm>
        </p:grpSpPr>
        <p:sp>
          <p:nvSpPr>
            <p:cNvPr id="15" name="Shape 604"/>
            <p:cNvSpPr/>
            <p:nvPr/>
          </p:nvSpPr>
          <p:spPr>
            <a:xfrm>
              <a:off x="4927679" y="2743200"/>
              <a:ext cx="1354474" cy="8890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2000" dirty="0" smtClean="0">
                  <a:latin typeface="Helvetica Neue" charset="0"/>
                  <a:ea typeface="Helvetica Neue" charset="0"/>
                  <a:cs typeface="Helvetica Neue" charset="0"/>
                </a:rPr>
                <a:t>ETL/ML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-US" dirty="0">
                  <a:solidFill>
                    <a:srgbClr val="595959"/>
                  </a:solidFill>
                  <a:latin typeface="Helvetica Neue" charset="0"/>
                  <a:ea typeface="Helvetica Neue" charset="0"/>
                  <a:cs typeface="Helvetica Neue" charset="0"/>
                </a:rPr>
                <a:t>(</a:t>
              </a:r>
              <a:r>
                <a:rPr lang="en-US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Hadoop</a:t>
              </a:r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, Spark, Cloud Dataflow</a:t>
              </a:r>
              <a:r>
                <a:rPr lang="en-US" dirty="0" smtClean="0">
                  <a:solidFill>
                    <a:srgbClr val="595959"/>
                  </a:solidFill>
                  <a:latin typeface="Helvetica Neue" charset="0"/>
                  <a:ea typeface="Helvetica Neue" charset="0"/>
                  <a:cs typeface="Helvetica Neue" charset="0"/>
                </a:rPr>
                <a:t>)</a:t>
              </a:r>
              <a:endParaRPr lang="en" dirty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17" name="Shape 605"/>
            <p:cNvCxnSpPr>
              <a:stCxn id="15" idx="1"/>
              <a:endCxn id="14" idx="3"/>
            </p:cNvCxnSpPr>
            <p:nvPr/>
          </p:nvCxnSpPr>
          <p:spPr>
            <a:xfrm flipH="1" flipV="1">
              <a:off x="4671020" y="3186380"/>
              <a:ext cx="256659" cy="132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triangle" w="lg" len="lg"/>
              <a:tailEnd type="none" w="lg" len="lg"/>
            </a:ln>
          </p:spPr>
        </p:cxnSp>
      </p:grpSp>
      <p:grpSp>
        <p:nvGrpSpPr>
          <p:cNvPr id="37" name="Group 36"/>
          <p:cNvGrpSpPr/>
          <p:nvPr/>
        </p:nvGrpSpPr>
        <p:grpSpPr>
          <a:xfrm>
            <a:off x="1429728" y="1847641"/>
            <a:ext cx="1511972" cy="691766"/>
            <a:chOff x="1738348" y="1847641"/>
            <a:chExt cx="1511972" cy="691766"/>
          </a:xfrm>
        </p:grpSpPr>
        <p:sp>
          <p:nvSpPr>
            <p:cNvPr id="20" name="Shape 589"/>
            <p:cNvSpPr/>
            <p:nvPr/>
          </p:nvSpPr>
          <p:spPr>
            <a:xfrm>
              <a:off x="1738348" y="1847641"/>
              <a:ext cx="340291" cy="331368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FF9900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0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 rot="11000564">
              <a:off x="2081004" y="1950828"/>
              <a:ext cx="1095837" cy="262596"/>
            </a:xfrm>
            <a:custGeom>
              <a:avLst/>
              <a:gdLst>
                <a:gd name="connsiteX0" fmla="*/ 762000 w 762000"/>
                <a:gd name="connsiteY0" fmla="*/ 140573 h 175498"/>
                <a:gd name="connsiteX1" fmla="*/ 454025 w 762000"/>
                <a:gd name="connsiteY1" fmla="*/ 4048 h 175498"/>
                <a:gd name="connsiteX2" fmla="*/ 212725 w 762000"/>
                <a:gd name="connsiteY2" fmla="*/ 48498 h 175498"/>
                <a:gd name="connsiteX3" fmla="*/ 0 w 762000"/>
                <a:gd name="connsiteY3" fmla="*/ 175498 h 17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175498">
                  <a:moveTo>
                    <a:pt x="762000" y="140573"/>
                  </a:moveTo>
                  <a:cubicBezTo>
                    <a:pt x="653785" y="79983"/>
                    <a:pt x="545571" y="19394"/>
                    <a:pt x="454025" y="4048"/>
                  </a:cubicBezTo>
                  <a:cubicBezTo>
                    <a:pt x="362479" y="-11298"/>
                    <a:pt x="288396" y="19923"/>
                    <a:pt x="212725" y="48498"/>
                  </a:cubicBezTo>
                  <a:cubicBezTo>
                    <a:pt x="137054" y="77073"/>
                    <a:pt x="0" y="175498"/>
                    <a:pt x="0" y="175498"/>
                  </a:cubicBezTo>
                </a:path>
              </a:pathLst>
            </a:cu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>
                <a:ln>
                  <a:solidFill>
                    <a:srgbClr val="000000"/>
                  </a:solidFill>
                </a:ln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3" name="Shape 302"/>
            <p:cNvSpPr txBox="1"/>
            <p:nvPr/>
          </p:nvSpPr>
          <p:spPr>
            <a:xfrm>
              <a:off x="2074577" y="2055070"/>
              <a:ext cx="1175743" cy="484337"/>
            </a:xfrm>
            <a:prstGeom prst="rect">
              <a:avLst/>
            </a:prstGeom>
            <a:noFill/>
            <a:ln w="12700" cmpd="sng"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2000" dirty="0" smtClean="0">
                  <a:latin typeface="Helvetica Neue" charset="0"/>
                  <a:ea typeface="Helvetica Neue" charset="0"/>
                  <a:cs typeface="Helvetica Neue" charset="0"/>
                </a:rPr>
                <a:t>request </a:t>
              </a:r>
              <a:endParaRPr lang="en" sz="20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21" name="Freeform 20"/>
          <p:cNvSpPr/>
          <p:nvPr/>
        </p:nvSpPr>
        <p:spPr>
          <a:xfrm>
            <a:off x="1767818" y="1690837"/>
            <a:ext cx="1095837" cy="232791"/>
          </a:xfrm>
          <a:custGeom>
            <a:avLst/>
            <a:gdLst>
              <a:gd name="connsiteX0" fmla="*/ 762000 w 762000"/>
              <a:gd name="connsiteY0" fmla="*/ 140573 h 175498"/>
              <a:gd name="connsiteX1" fmla="*/ 454025 w 762000"/>
              <a:gd name="connsiteY1" fmla="*/ 4048 h 175498"/>
              <a:gd name="connsiteX2" fmla="*/ 212725 w 762000"/>
              <a:gd name="connsiteY2" fmla="*/ 48498 h 175498"/>
              <a:gd name="connsiteX3" fmla="*/ 0 w 762000"/>
              <a:gd name="connsiteY3" fmla="*/ 175498 h 175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000" h="175498">
                <a:moveTo>
                  <a:pt x="762000" y="140573"/>
                </a:moveTo>
                <a:cubicBezTo>
                  <a:pt x="653785" y="79983"/>
                  <a:pt x="545571" y="19394"/>
                  <a:pt x="454025" y="4048"/>
                </a:cubicBezTo>
                <a:cubicBezTo>
                  <a:pt x="362479" y="-11298"/>
                  <a:pt x="288396" y="19923"/>
                  <a:pt x="212725" y="48498"/>
                </a:cubicBezTo>
                <a:cubicBezTo>
                  <a:pt x="137054" y="77073"/>
                  <a:pt x="0" y="175498"/>
                  <a:pt x="0" y="175498"/>
                </a:cubicBezTo>
              </a:path>
            </a:pathLst>
          </a:cu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2868739" y="1604026"/>
            <a:ext cx="3749040" cy="1135999"/>
            <a:chOff x="3177359" y="1604026"/>
            <a:chExt cx="3749040" cy="1135999"/>
          </a:xfrm>
        </p:grpSpPr>
        <p:sp>
          <p:nvSpPr>
            <p:cNvPr id="19" name="Shape 600"/>
            <p:cNvSpPr/>
            <p:nvPr/>
          </p:nvSpPr>
          <p:spPr>
            <a:xfrm>
              <a:off x="3177359" y="1604026"/>
              <a:ext cx="3749040" cy="673511"/>
            </a:xfrm>
            <a:prstGeom prst="rect">
              <a:avLst/>
            </a:prstGeom>
            <a:solidFill>
              <a:schemeClr val="lt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2000" dirty="0" smtClean="0">
                  <a:latin typeface="Helvetica Neue" charset="0"/>
                  <a:ea typeface="Helvetica Neue" charset="0"/>
                  <a:cs typeface="Helvetica Neue" charset="0"/>
                </a:rPr>
                <a:t>Service Layer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(</a:t>
              </a:r>
              <a:r>
                <a:rPr lang="en-US" sz="20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WebApp</a:t>
              </a:r>
              <a:r>
                <a:rPr 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, Cassandra, MySQL</a:t>
              </a:r>
              <a:r>
                <a:rPr lang="is-I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)</a:t>
              </a:r>
              <a:endPara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25" name="Shape 605"/>
            <p:cNvCxnSpPr/>
            <p:nvPr/>
          </p:nvCxnSpPr>
          <p:spPr>
            <a:xfrm flipV="1">
              <a:off x="5645795" y="2270125"/>
              <a:ext cx="3175" cy="4699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sp>
        <p:nvSpPr>
          <p:cNvPr id="38" name="Shape 484"/>
          <p:cNvSpPr txBox="1"/>
          <p:nvPr/>
        </p:nvSpPr>
        <p:spPr>
          <a:xfrm>
            <a:off x="2035238" y="1623400"/>
            <a:ext cx="674999" cy="40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6AA84F"/>
                </a:solidFill>
                <a:latin typeface="Helvetica Neue" charset="0"/>
                <a:ea typeface="Helvetica Neue" charset="0"/>
                <a:cs typeface="Helvetica Neue" charset="0"/>
              </a:rPr>
              <a:t>ms</a:t>
            </a:r>
          </a:p>
        </p:txBody>
      </p:sp>
      <p:sp>
        <p:nvSpPr>
          <p:cNvPr id="40" name="Shape 484"/>
          <p:cNvSpPr txBox="1"/>
          <p:nvPr/>
        </p:nvSpPr>
        <p:spPr>
          <a:xfrm>
            <a:off x="5324538" y="2207600"/>
            <a:ext cx="1732850" cy="54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smtClean="0">
                <a:solidFill>
                  <a:srgbClr val="FF6600"/>
                </a:solidFill>
                <a:latin typeface="Helvetica Neue" charset="0"/>
                <a:ea typeface="Helvetica Neue" charset="0"/>
                <a:cs typeface="Helvetica Neue" charset="0"/>
              </a:rPr>
              <a:t>min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/</a:t>
            </a:r>
            <a:r>
              <a:rPr lang="en-US" sz="2400" dirty="0" smtClean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day</a:t>
            </a:r>
            <a:endParaRPr lang="en" sz="2400" dirty="0">
              <a:solidFill>
                <a:srgbClr val="FF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1" name="Shape 485"/>
          <p:cNvSpPr/>
          <p:nvPr/>
        </p:nvSpPr>
        <p:spPr>
          <a:xfrm>
            <a:off x="5367364" y="647700"/>
            <a:ext cx="3649636" cy="660399"/>
          </a:xfrm>
          <a:prstGeom prst="wedgeRectCallout">
            <a:avLst>
              <a:gd name="adj1" fmla="val -34130"/>
              <a:gd name="adj2" fmla="val 90524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chemeClr val="accent4"/>
                </a:solidFill>
                <a:latin typeface="Helvetica Neue" charset="0"/>
                <a:ea typeface="Helvetica Neue" charset="0"/>
                <a:cs typeface="Helvetica Neue" charset="0"/>
              </a:rPr>
              <a:t>C</a:t>
            </a:r>
            <a:r>
              <a:rPr lang="en" sz="1800" dirty="0" smtClean="0">
                <a:solidFill>
                  <a:schemeClr val="accent4"/>
                </a:solidFill>
                <a:latin typeface="Helvetica Neue" charset="0"/>
                <a:ea typeface="Helvetica Neue" charset="0"/>
                <a:cs typeface="Helvetica Neue" charset="0"/>
              </a:rPr>
              <a:t>annot </a:t>
            </a:r>
            <a:r>
              <a:rPr lang="en" sz="1800" dirty="0">
                <a:solidFill>
                  <a:schemeClr val="accent4"/>
                </a:solidFill>
                <a:latin typeface="Helvetica Neue" charset="0"/>
                <a:ea typeface="Helvetica Neue" charset="0"/>
                <a:cs typeface="Helvetica Neue" charset="0"/>
              </a:rPr>
              <a:t>pre-compute all </a:t>
            </a:r>
            <a:r>
              <a:rPr lang="en" sz="1800" dirty="0" smtClean="0">
                <a:solidFill>
                  <a:schemeClr val="accent4"/>
                </a:solidFill>
                <a:latin typeface="Helvetica Neue" charset="0"/>
                <a:ea typeface="Helvetica Neue" charset="0"/>
                <a:cs typeface="Helvetica Neue" charset="0"/>
              </a:rPr>
              <a:t>decisions</a:t>
            </a:r>
            <a:endParaRPr lang="en-US" sz="1800" dirty="0" smtClean="0">
              <a:solidFill>
                <a:schemeClr val="accent4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4"/>
                </a:solidFill>
                <a:latin typeface="Helvetica Neue" charset="0"/>
                <a:ea typeface="Helvetica Neue" charset="0"/>
                <a:cs typeface="Helvetica Neue" charset="0"/>
              </a:rPr>
              <a:t>Cannot touch much data </a:t>
            </a:r>
            <a:endParaRPr lang="en-US" sz="1800" dirty="0" smtClean="0">
              <a:solidFill>
                <a:schemeClr val="accent4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2" name="Shape 302"/>
          <p:cNvSpPr txBox="1"/>
          <p:nvPr/>
        </p:nvSpPr>
        <p:spPr>
          <a:xfrm>
            <a:off x="1600201" y="1254970"/>
            <a:ext cx="1392300" cy="484337"/>
          </a:xfrm>
          <a:prstGeom prst="rect">
            <a:avLst/>
          </a:prstGeom>
          <a:noFill/>
          <a:ln w="12700" cmpd="sng"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decision</a:t>
            </a:r>
            <a:endParaRPr lang="en" sz="2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93442" y="929444"/>
            <a:ext cx="5178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4"/>
                </a:solidFill>
              </a:rPr>
              <a:t>Problem: cannot have sophisticated decisions</a:t>
            </a:r>
            <a:endParaRPr lang="en-US" sz="2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08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19533"/>
            <a:ext cx="8520599" cy="572699"/>
          </a:xfrm>
        </p:spPr>
        <p:txBody>
          <a:bodyPr/>
          <a:lstStyle/>
          <a:p>
            <a:r>
              <a:rPr lang="en-US" dirty="0" smtClean="0"/>
              <a:t>Pull decisions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>
                <a:latin typeface="Helvetica Neue" charset="0"/>
                <a:ea typeface="Helvetica Neue" charset="0"/>
                <a:cs typeface="Helvetica Neue" charset="0"/>
              </a:rPr>
              <a:pPr>
                <a:spcBef>
                  <a:spcPts val="0"/>
                </a:spcBef>
              </a:pPr>
              <a:t>41</a:t>
            </a:fld>
            <a:endParaRPr lang="en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1245006" y="2739261"/>
            <a:ext cx="3121346" cy="1669723"/>
            <a:chOff x="1553626" y="2764661"/>
            <a:chExt cx="3121346" cy="1669723"/>
          </a:xfrm>
        </p:grpSpPr>
        <p:sp>
          <p:nvSpPr>
            <p:cNvPr id="6" name="Shape 588"/>
            <p:cNvSpPr txBox="1"/>
            <p:nvPr/>
          </p:nvSpPr>
          <p:spPr>
            <a:xfrm rot="16200000">
              <a:off x="1529893" y="3603570"/>
              <a:ext cx="517836" cy="470369"/>
            </a:xfrm>
            <a:prstGeom prst="rect">
              <a:avLst/>
            </a:prstGeom>
            <a:noFill/>
            <a:ln w="12700" cmpd="sng"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2000">
                  <a:latin typeface="Helvetica Neue" charset="0"/>
                  <a:ea typeface="Helvetica Neue" charset="0"/>
                  <a:cs typeface="Helvetica Neue" charset="0"/>
                </a:rPr>
                <a:t>… </a:t>
              </a:r>
            </a:p>
          </p:txBody>
        </p:sp>
        <p:sp>
          <p:nvSpPr>
            <p:cNvPr id="7" name="Shape 590"/>
            <p:cNvSpPr/>
            <p:nvPr/>
          </p:nvSpPr>
          <p:spPr>
            <a:xfrm>
              <a:off x="1710142" y="3285132"/>
              <a:ext cx="340291" cy="331368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FF9900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0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" name="Shape 591"/>
            <p:cNvSpPr/>
            <p:nvPr/>
          </p:nvSpPr>
          <p:spPr>
            <a:xfrm>
              <a:off x="1710142" y="2764661"/>
              <a:ext cx="340291" cy="331368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FF9900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0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" name="Shape 593"/>
            <p:cNvSpPr/>
            <p:nvPr/>
          </p:nvSpPr>
          <p:spPr>
            <a:xfrm>
              <a:off x="1710142" y="4103016"/>
              <a:ext cx="340291" cy="331368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FF9900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0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11" name="Shape 594"/>
            <p:cNvCxnSpPr>
              <a:stCxn id="8" idx="5"/>
            </p:cNvCxnSpPr>
            <p:nvPr/>
          </p:nvCxnSpPr>
          <p:spPr>
            <a:xfrm>
              <a:off x="2050433" y="2891232"/>
              <a:ext cx="1145190" cy="180321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2" name="Shape 595"/>
            <p:cNvCxnSpPr>
              <a:stCxn id="7" idx="5"/>
              <a:endCxn id="14" idx="1"/>
            </p:cNvCxnSpPr>
            <p:nvPr/>
          </p:nvCxnSpPr>
          <p:spPr>
            <a:xfrm flipV="1">
              <a:off x="2050433" y="3211779"/>
              <a:ext cx="1145190" cy="199924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3" name="Shape 606"/>
            <p:cNvCxnSpPr>
              <a:stCxn id="10" idx="5"/>
            </p:cNvCxnSpPr>
            <p:nvPr/>
          </p:nvCxnSpPr>
          <p:spPr>
            <a:xfrm flipV="1">
              <a:off x="2050433" y="3411703"/>
              <a:ext cx="1145190" cy="817884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4" name="Shape 604"/>
            <p:cNvSpPr/>
            <p:nvPr/>
          </p:nvSpPr>
          <p:spPr>
            <a:xfrm>
              <a:off x="3195622" y="2893291"/>
              <a:ext cx="1479350" cy="636977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2000" dirty="0" smtClean="0">
                  <a:latin typeface="Helvetica Neue" charset="0"/>
                  <a:ea typeface="Helvetica Neue" charset="0"/>
                  <a:cs typeface="Helvetica Neue" charset="0"/>
                </a:rPr>
                <a:t>Ingestion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-US" sz="2000" dirty="0">
                  <a:solidFill>
                    <a:srgbClr val="595959"/>
                  </a:solidFill>
                  <a:latin typeface="Helvetica Neue" charset="0"/>
                  <a:ea typeface="Helvetica Neue" charset="0"/>
                  <a:cs typeface="Helvetica Neue" charset="0"/>
                </a:rPr>
                <a:t>(</a:t>
              </a:r>
              <a:r>
                <a:rPr lang="en-US" sz="2000" dirty="0" smtClean="0">
                  <a:solidFill>
                    <a:srgbClr val="595959"/>
                  </a:solidFill>
                  <a:latin typeface="Helvetica Neue" charset="0"/>
                  <a:ea typeface="Helvetica Neue" charset="0"/>
                  <a:cs typeface="Helvetica Neue" charset="0"/>
                </a:rPr>
                <a:t>Kafka)</a:t>
              </a:r>
              <a:endParaRPr lang="en" sz="2000" dirty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428480" y="3632200"/>
            <a:ext cx="2095500" cy="952504"/>
            <a:chOff x="4648200" y="3543300"/>
            <a:chExt cx="2095500" cy="952504"/>
          </a:xfrm>
        </p:grpSpPr>
        <p:sp>
          <p:nvSpPr>
            <p:cNvPr id="9" name="Shape 592"/>
            <p:cNvSpPr/>
            <p:nvPr/>
          </p:nvSpPr>
          <p:spPr>
            <a:xfrm>
              <a:off x="4648200" y="3858826"/>
              <a:ext cx="2095500" cy="636978"/>
            </a:xfrm>
            <a:prstGeom prst="flowChartMagneticDisk">
              <a:avLst/>
            </a:prstGeom>
            <a:solidFill>
              <a:schemeClr val="lt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2000" dirty="0" smtClean="0">
                  <a:latin typeface="Helvetica Neue" charset="0"/>
                  <a:ea typeface="Helvetica Neue" charset="0"/>
                  <a:cs typeface="Helvetica Neue" charset="0"/>
                </a:rPr>
                <a:t>Storage </a:t>
              </a:r>
              <a:r>
                <a:rPr lang="en-US" sz="2000" dirty="0" smtClean="0">
                  <a:solidFill>
                    <a:srgbClr val="595959"/>
                  </a:solidFill>
                  <a:latin typeface="Helvetica Neue" charset="0"/>
                  <a:ea typeface="Helvetica Neue" charset="0"/>
                  <a:cs typeface="Helvetica Neue" charset="0"/>
                </a:rPr>
                <a:t>(HDFS)</a:t>
              </a:r>
              <a:endParaRPr lang="en" sz="2000" dirty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16" name="Shape 605"/>
            <p:cNvCxnSpPr/>
            <p:nvPr/>
          </p:nvCxnSpPr>
          <p:spPr>
            <a:xfrm flipH="1" flipV="1">
              <a:off x="5680720" y="3543300"/>
              <a:ext cx="10922" cy="440578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triangle" w="lg" len="lg"/>
              <a:tailEnd type="triangle" w="lg" len="lg"/>
            </a:ln>
          </p:spPr>
        </p:cxnSp>
      </p:grpSp>
      <p:grpSp>
        <p:nvGrpSpPr>
          <p:cNvPr id="34" name="Group 33"/>
          <p:cNvGrpSpPr/>
          <p:nvPr/>
        </p:nvGrpSpPr>
        <p:grpSpPr>
          <a:xfrm>
            <a:off x="4366354" y="2743200"/>
            <a:ext cx="2415447" cy="889000"/>
            <a:chOff x="4671020" y="2743200"/>
            <a:chExt cx="1611133" cy="889000"/>
          </a:xfrm>
        </p:grpSpPr>
        <p:sp>
          <p:nvSpPr>
            <p:cNvPr id="15" name="Shape 604"/>
            <p:cNvSpPr/>
            <p:nvPr/>
          </p:nvSpPr>
          <p:spPr>
            <a:xfrm>
              <a:off x="4927679" y="2743200"/>
              <a:ext cx="1354474" cy="8890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2000" dirty="0" smtClean="0">
                  <a:latin typeface="Helvetica Neue" charset="0"/>
                  <a:ea typeface="Helvetica Neue" charset="0"/>
                  <a:cs typeface="Helvetica Neue" charset="0"/>
                </a:rPr>
                <a:t>ETL/ML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-US" dirty="0">
                  <a:solidFill>
                    <a:srgbClr val="595959"/>
                  </a:solidFill>
                  <a:latin typeface="Helvetica Neue" charset="0"/>
                  <a:ea typeface="Helvetica Neue" charset="0"/>
                  <a:cs typeface="Helvetica Neue" charset="0"/>
                </a:rPr>
                <a:t>(</a:t>
              </a:r>
              <a:r>
                <a:rPr lang="en-US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Hadoop</a:t>
              </a:r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, Spark, Cloud Dataflow</a:t>
              </a:r>
              <a:r>
                <a:rPr lang="en-US" dirty="0" smtClean="0">
                  <a:solidFill>
                    <a:srgbClr val="595959"/>
                  </a:solidFill>
                  <a:latin typeface="Helvetica Neue" charset="0"/>
                  <a:ea typeface="Helvetica Neue" charset="0"/>
                  <a:cs typeface="Helvetica Neue" charset="0"/>
                </a:rPr>
                <a:t>)</a:t>
              </a:r>
              <a:endParaRPr lang="en" dirty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17" name="Shape 605"/>
            <p:cNvCxnSpPr>
              <a:stCxn id="15" idx="1"/>
              <a:endCxn id="14" idx="3"/>
            </p:cNvCxnSpPr>
            <p:nvPr/>
          </p:nvCxnSpPr>
          <p:spPr>
            <a:xfrm flipH="1" flipV="1">
              <a:off x="4671020" y="3186380"/>
              <a:ext cx="256659" cy="132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triangle" w="lg" len="lg"/>
              <a:tailEnd type="none" w="lg" len="lg"/>
            </a:ln>
          </p:spPr>
        </p:cxnSp>
      </p:grpSp>
      <p:grpSp>
        <p:nvGrpSpPr>
          <p:cNvPr id="37" name="Group 36"/>
          <p:cNvGrpSpPr/>
          <p:nvPr/>
        </p:nvGrpSpPr>
        <p:grpSpPr>
          <a:xfrm>
            <a:off x="1429728" y="1847641"/>
            <a:ext cx="1511972" cy="691766"/>
            <a:chOff x="1738348" y="1847641"/>
            <a:chExt cx="1511972" cy="691766"/>
          </a:xfrm>
        </p:grpSpPr>
        <p:sp>
          <p:nvSpPr>
            <p:cNvPr id="20" name="Shape 589"/>
            <p:cNvSpPr/>
            <p:nvPr/>
          </p:nvSpPr>
          <p:spPr>
            <a:xfrm>
              <a:off x="1738348" y="1847641"/>
              <a:ext cx="340291" cy="331368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FF9900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0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 rot="11000564">
              <a:off x="2081004" y="1950828"/>
              <a:ext cx="1095837" cy="262596"/>
            </a:xfrm>
            <a:custGeom>
              <a:avLst/>
              <a:gdLst>
                <a:gd name="connsiteX0" fmla="*/ 762000 w 762000"/>
                <a:gd name="connsiteY0" fmla="*/ 140573 h 175498"/>
                <a:gd name="connsiteX1" fmla="*/ 454025 w 762000"/>
                <a:gd name="connsiteY1" fmla="*/ 4048 h 175498"/>
                <a:gd name="connsiteX2" fmla="*/ 212725 w 762000"/>
                <a:gd name="connsiteY2" fmla="*/ 48498 h 175498"/>
                <a:gd name="connsiteX3" fmla="*/ 0 w 762000"/>
                <a:gd name="connsiteY3" fmla="*/ 175498 h 17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175498">
                  <a:moveTo>
                    <a:pt x="762000" y="140573"/>
                  </a:moveTo>
                  <a:cubicBezTo>
                    <a:pt x="653785" y="79983"/>
                    <a:pt x="545571" y="19394"/>
                    <a:pt x="454025" y="4048"/>
                  </a:cubicBezTo>
                  <a:cubicBezTo>
                    <a:pt x="362479" y="-11298"/>
                    <a:pt x="288396" y="19923"/>
                    <a:pt x="212725" y="48498"/>
                  </a:cubicBezTo>
                  <a:cubicBezTo>
                    <a:pt x="137054" y="77073"/>
                    <a:pt x="0" y="175498"/>
                    <a:pt x="0" y="175498"/>
                  </a:cubicBezTo>
                </a:path>
              </a:pathLst>
            </a:cu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>
                <a:ln>
                  <a:solidFill>
                    <a:srgbClr val="000000"/>
                  </a:solidFill>
                </a:ln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3" name="Shape 302"/>
            <p:cNvSpPr txBox="1"/>
            <p:nvPr/>
          </p:nvSpPr>
          <p:spPr>
            <a:xfrm>
              <a:off x="2074577" y="2055070"/>
              <a:ext cx="1175743" cy="484337"/>
            </a:xfrm>
            <a:prstGeom prst="rect">
              <a:avLst/>
            </a:prstGeom>
            <a:noFill/>
            <a:ln w="12700" cmpd="sng"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2000" dirty="0" smtClean="0">
                  <a:latin typeface="Helvetica Neue" charset="0"/>
                  <a:ea typeface="Helvetica Neue" charset="0"/>
                  <a:cs typeface="Helvetica Neue" charset="0"/>
                </a:rPr>
                <a:t>request </a:t>
              </a:r>
              <a:endParaRPr lang="en" sz="20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21" name="Freeform 20"/>
          <p:cNvSpPr/>
          <p:nvPr/>
        </p:nvSpPr>
        <p:spPr>
          <a:xfrm>
            <a:off x="1767818" y="1690837"/>
            <a:ext cx="1095837" cy="232791"/>
          </a:xfrm>
          <a:custGeom>
            <a:avLst/>
            <a:gdLst>
              <a:gd name="connsiteX0" fmla="*/ 762000 w 762000"/>
              <a:gd name="connsiteY0" fmla="*/ 140573 h 175498"/>
              <a:gd name="connsiteX1" fmla="*/ 454025 w 762000"/>
              <a:gd name="connsiteY1" fmla="*/ 4048 h 175498"/>
              <a:gd name="connsiteX2" fmla="*/ 212725 w 762000"/>
              <a:gd name="connsiteY2" fmla="*/ 48498 h 175498"/>
              <a:gd name="connsiteX3" fmla="*/ 0 w 762000"/>
              <a:gd name="connsiteY3" fmla="*/ 175498 h 175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000" h="175498">
                <a:moveTo>
                  <a:pt x="762000" y="140573"/>
                </a:moveTo>
                <a:cubicBezTo>
                  <a:pt x="653785" y="79983"/>
                  <a:pt x="545571" y="19394"/>
                  <a:pt x="454025" y="4048"/>
                </a:cubicBezTo>
                <a:cubicBezTo>
                  <a:pt x="362479" y="-11298"/>
                  <a:pt x="288396" y="19923"/>
                  <a:pt x="212725" y="48498"/>
                </a:cubicBezTo>
                <a:cubicBezTo>
                  <a:pt x="137054" y="77073"/>
                  <a:pt x="0" y="175498"/>
                  <a:pt x="0" y="175498"/>
                </a:cubicBezTo>
              </a:path>
            </a:pathLst>
          </a:cu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2868739" y="1604026"/>
            <a:ext cx="3749040" cy="1135999"/>
            <a:chOff x="3177359" y="1604026"/>
            <a:chExt cx="3749040" cy="1135999"/>
          </a:xfrm>
        </p:grpSpPr>
        <p:sp>
          <p:nvSpPr>
            <p:cNvPr id="19" name="Shape 600"/>
            <p:cNvSpPr/>
            <p:nvPr/>
          </p:nvSpPr>
          <p:spPr>
            <a:xfrm>
              <a:off x="3177359" y="1604026"/>
              <a:ext cx="3749040" cy="673511"/>
            </a:xfrm>
            <a:prstGeom prst="rect">
              <a:avLst/>
            </a:prstGeom>
            <a:solidFill>
              <a:schemeClr val="lt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2000" dirty="0" smtClean="0">
                  <a:latin typeface="Helvetica Neue" charset="0"/>
                  <a:ea typeface="Helvetica Neue" charset="0"/>
                  <a:cs typeface="Helvetica Neue" charset="0"/>
                </a:rPr>
                <a:t>Service Layer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(</a:t>
              </a:r>
              <a:r>
                <a:rPr lang="en-US" sz="20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WebApp</a:t>
              </a:r>
              <a:r>
                <a:rPr 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, Cassandra, MySQL</a:t>
              </a:r>
              <a:r>
                <a:rPr lang="is-I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)</a:t>
              </a:r>
              <a:endPara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25" name="Shape 605"/>
            <p:cNvCxnSpPr/>
            <p:nvPr/>
          </p:nvCxnSpPr>
          <p:spPr>
            <a:xfrm flipV="1">
              <a:off x="5645795" y="2270125"/>
              <a:ext cx="3175" cy="4699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sp>
        <p:nvSpPr>
          <p:cNvPr id="38" name="Shape 484"/>
          <p:cNvSpPr txBox="1"/>
          <p:nvPr/>
        </p:nvSpPr>
        <p:spPr>
          <a:xfrm>
            <a:off x="2035238" y="1623400"/>
            <a:ext cx="674999" cy="40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6AA84F"/>
                </a:solidFill>
                <a:latin typeface="Helvetica Neue" charset="0"/>
                <a:ea typeface="Helvetica Neue" charset="0"/>
                <a:cs typeface="Helvetica Neue" charset="0"/>
              </a:rPr>
              <a:t>ms</a:t>
            </a:r>
          </a:p>
        </p:txBody>
      </p:sp>
      <p:sp>
        <p:nvSpPr>
          <p:cNvPr id="40" name="Shape 484"/>
          <p:cNvSpPr txBox="1"/>
          <p:nvPr/>
        </p:nvSpPr>
        <p:spPr>
          <a:xfrm>
            <a:off x="5324538" y="2207600"/>
            <a:ext cx="1732850" cy="54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FF8D00"/>
                </a:solidFill>
                <a:latin typeface="Helvetica Neue" charset="0"/>
                <a:ea typeface="Helvetica Neue" charset="0"/>
                <a:cs typeface="Helvetica Neue" charset="0"/>
              </a:rPr>
              <a:t>m</a:t>
            </a:r>
            <a:r>
              <a:rPr lang="en-US" sz="2400" dirty="0" smtClean="0">
                <a:solidFill>
                  <a:srgbClr val="FF8D00"/>
                </a:solidFill>
                <a:latin typeface="Helvetica Neue" charset="0"/>
                <a:ea typeface="Helvetica Neue" charset="0"/>
                <a:cs typeface="Helvetica Neue" charset="0"/>
              </a:rPr>
              <a:t>in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/</a:t>
            </a:r>
            <a:r>
              <a:rPr lang="en-US" sz="2400" dirty="0" smtClean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day</a:t>
            </a:r>
            <a:endParaRPr lang="en" sz="2400" dirty="0">
              <a:solidFill>
                <a:srgbClr val="FF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1" name="Shape 485"/>
          <p:cNvSpPr/>
          <p:nvPr/>
        </p:nvSpPr>
        <p:spPr>
          <a:xfrm>
            <a:off x="5367364" y="647700"/>
            <a:ext cx="3649636" cy="660399"/>
          </a:xfrm>
          <a:prstGeom prst="wedgeRectCallout">
            <a:avLst>
              <a:gd name="adj1" fmla="val -34130"/>
              <a:gd name="adj2" fmla="val 90524"/>
            </a:avLst>
          </a:prstGeom>
          <a:noFill/>
          <a:ln w="9525" cap="flat" cmpd="sng">
            <a:solidFill>
              <a:srgbClr val="EF8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rgbClr val="EF8600"/>
                </a:solidFill>
                <a:latin typeface="Helvetica Neue" charset="0"/>
                <a:ea typeface="Helvetica Neue" charset="0"/>
                <a:cs typeface="Helvetica Neue" charset="0"/>
              </a:rPr>
              <a:t>C</a:t>
            </a:r>
            <a:r>
              <a:rPr lang="en" sz="1800" dirty="0" smtClean="0">
                <a:solidFill>
                  <a:srgbClr val="EF8600"/>
                </a:solidFill>
                <a:latin typeface="Helvetica Neue" charset="0"/>
                <a:ea typeface="Helvetica Neue" charset="0"/>
                <a:cs typeface="Helvetica Neue" charset="0"/>
              </a:rPr>
              <a:t>annot </a:t>
            </a:r>
            <a:r>
              <a:rPr lang="en" sz="1800" dirty="0">
                <a:solidFill>
                  <a:srgbClr val="EF8600"/>
                </a:solidFill>
                <a:latin typeface="Helvetica Neue" charset="0"/>
                <a:ea typeface="Helvetica Neue" charset="0"/>
                <a:cs typeface="Helvetica Neue" charset="0"/>
              </a:rPr>
              <a:t>pre-compute all </a:t>
            </a:r>
            <a:r>
              <a:rPr lang="en" sz="1800" dirty="0" smtClean="0">
                <a:solidFill>
                  <a:srgbClr val="EF8600"/>
                </a:solidFill>
                <a:latin typeface="Helvetica Neue" charset="0"/>
                <a:ea typeface="Helvetica Neue" charset="0"/>
                <a:cs typeface="Helvetica Neue" charset="0"/>
              </a:rPr>
              <a:t>decisions</a:t>
            </a:r>
            <a:endParaRPr lang="en-US" sz="1800" dirty="0" smtClean="0">
              <a:solidFill>
                <a:srgbClr val="EF860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EF8600"/>
                </a:solidFill>
                <a:latin typeface="Helvetica Neue" charset="0"/>
                <a:ea typeface="Helvetica Neue" charset="0"/>
                <a:cs typeface="Helvetica Neue" charset="0"/>
              </a:rPr>
              <a:t>Cannot touch much data </a:t>
            </a:r>
            <a:endParaRPr lang="en-US" sz="1800" dirty="0" smtClean="0">
              <a:solidFill>
                <a:srgbClr val="EF86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4225280" y="3835400"/>
            <a:ext cx="2438400" cy="901700"/>
          </a:xfrm>
          <a:prstGeom prst="roundRect">
            <a:avLst/>
          </a:prstGeom>
          <a:noFill/>
          <a:ln w="57150" cmpd="sng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663680" y="3835400"/>
            <a:ext cx="23136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Helvetica Neue" charset="0"/>
                <a:ea typeface="Helvetica Neue" charset="0"/>
                <a:cs typeface="Helvetica Neue" charset="0"/>
              </a:rPr>
              <a:t>s</a:t>
            </a:r>
            <a:r>
              <a:rPr lang="en-US" sz="2000" dirty="0" smtClean="0">
                <a:solidFill>
                  <a:srgbClr val="008000"/>
                </a:solidFill>
                <a:latin typeface="Helvetica Neue" charset="0"/>
                <a:ea typeface="Helvetica Neue" charset="0"/>
                <a:cs typeface="Helvetica Neue" charset="0"/>
              </a:rPr>
              <a:t>ecure</a:t>
            </a:r>
          </a:p>
          <a:p>
            <a:r>
              <a:rPr lang="en-US" sz="2000" dirty="0" smtClean="0">
                <a:solidFill>
                  <a:srgbClr val="008000"/>
                </a:solidFill>
                <a:latin typeface="Helvetica Neue" charset="0"/>
                <a:ea typeface="Helvetica Neue" charset="0"/>
                <a:cs typeface="Helvetica Neue" charset="0"/>
              </a:rPr>
              <a:t>(encryption at rest)</a:t>
            </a:r>
            <a:endParaRPr lang="en-US" sz="2000" dirty="0">
              <a:solidFill>
                <a:srgbClr val="008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986830" y="2336800"/>
            <a:ext cx="1149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2000" dirty="0" smtClean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nsecure</a:t>
            </a:r>
            <a:endParaRPr lang="en-US" sz="2000" dirty="0">
              <a:solidFill>
                <a:srgbClr val="FF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2" name="Shape 302"/>
          <p:cNvSpPr txBox="1"/>
          <p:nvPr/>
        </p:nvSpPr>
        <p:spPr>
          <a:xfrm>
            <a:off x="1600201" y="1254970"/>
            <a:ext cx="1392300" cy="484337"/>
          </a:xfrm>
          <a:prstGeom prst="rect">
            <a:avLst/>
          </a:prstGeom>
          <a:noFill/>
          <a:ln w="12700" cmpd="sng"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decision</a:t>
            </a:r>
            <a:endParaRPr lang="en" sz="2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2650480" y="1435100"/>
            <a:ext cx="4334520" cy="2336800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65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scorecard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>
                <a:latin typeface="Helvetica Neue" charset="0"/>
                <a:ea typeface="Helvetica Neue" charset="0"/>
                <a:cs typeface="Helvetica Neue" charset="0"/>
              </a:rPr>
              <a:pPr>
                <a:spcBef>
                  <a:spcPts val="0"/>
                </a:spcBef>
              </a:pPr>
              <a:t>42</a:t>
            </a:fld>
            <a:endParaRPr lang="en">
              <a:latin typeface="Helvetica Neue" charset="0"/>
              <a:ea typeface="Helvetica Neue" charset="0"/>
              <a:cs typeface="Helvetica Neue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368300" y="1262156"/>
          <a:ext cx="8394700" cy="1097280"/>
        </p:xfrm>
        <a:graphic>
          <a:graphicData uri="http://schemas.openxmlformats.org/drawingml/2006/table">
            <a:tbl>
              <a:tblPr firstRow="1" bandRow="1"/>
              <a:tblGrid>
                <a:gridCol w="2057400"/>
                <a:gridCol w="1760791"/>
                <a:gridCol w="1423507"/>
                <a:gridCol w="1356988"/>
                <a:gridCol w="1796014"/>
              </a:tblGrid>
              <a:tr h="35861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Solution</a:t>
                      </a:r>
                      <a:endParaRPr 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Decision Quality</a:t>
                      </a:r>
                      <a:endParaRPr 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Latency</a:t>
                      </a:r>
                      <a:endParaRPr 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latin typeface="Tahoma"/>
                        <a:cs typeface="Tahoma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Security</a:t>
                      </a:r>
                      <a:endParaRPr 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</a:tr>
              <a:tr h="358615">
                <a:tc vMerge="1">
                  <a:txBody>
                    <a:bodyPr/>
                    <a:lstStyle/>
                    <a:p>
                      <a:endParaRPr lang="en-US" sz="2000" dirty="0">
                        <a:latin typeface="Tahoma"/>
                        <a:cs typeface="Tahoma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000" dirty="0">
                        <a:latin typeface="Tahoma"/>
                        <a:cs typeface="Taho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Decision </a:t>
                      </a:r>
                      <a:endParaRPr 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Update</a:t>
                      </a:r>
                      <a:endParaRPr 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2000" dirty="0">
                        <a:latin typeface="Tahoma"/>
                        <a:cs typeface="Tahoma"/>
                      </a:endParaRPr>
                    </a:p>
                  </a:txBody>
                  <a:tcPr/>
                </a:tc>
              </a:tr>
              <a:tr h="358615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Pull decisions</a:t>
                      </a:r>
                      <a:endParaRPr lang="en-US" sz="18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FFA63C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simple</a:t>
                      </a:r>
                      <a:endParaRPr lang="en-US" sz="1800" b="0" dirty="0">
                        <a:solidFill>
                          <a:srgbClr val="FFA63C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accent3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ms</a:t>
                      </a:r>
                      <a:endParaRPr lang="en-US" sz="1800" b="0" dirty="0">
                        <a:solidFill>
                          <a:schemeClr val="accent3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8D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min</a:t>
                      </a:r>
                      <a:r>
                        <a:rPr lang="en-US" sz="1800" dirty="0" smtClean="0">
                          <a:solidFill>
                            <a:srgbClr val="595959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/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day</a:t>
                      </a:r>
                      <a:endParaRPr lang="en-US" sz="1800" dirty="0">
                        <a:solidFill>
                          <a:srgbClr val="FF00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weak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165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19533"/>
            <a:ext cx="8520599" cy="572699"/>
          </a:xfrm>
        </p:spPr>
        <p:txBody>
          <a:bodyPr/>
          <a:lstStyle/>
          <a:p>
            <a:r>
              <a:rPr lang="en-US" dirty="0" smtClean="0"/>
              <a:t>Pull decisions: </a:t>
            </a:r>
            <a:r>
              <a:rPr lang="en-US" dirty="0" smtClean="0">
                <a:solidFill>
                  <a:srgbClr val="3D84C7"/>
                </a:solidFill>
              </a:rPr>
              <a:t>contextual decisions</a:t>
            </a:r>
            <a:endParaRPr lang="en-US" sz="3200" dirty="0">
              <a:solidFill>
                <a:srgbClr val="3D84C7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>
                <a:latin typeface="Helvetica Neue" charset="0"/>
                <a:ea typeface="Helvetica Neue" charset="0"/>
                <a:cs typeface="Helvetica Neue" charset="0"/>
              </a:rPr>
              <a:pPr>
                <a:spcBef>
                  <a:spcPts val="0"/>
                </a:spcBef>
              </a:pPr>
              <a:t>43</a:t>
            </a:fld>
            <a:endParaRPr lang="en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876706" y="2739261"/>
            <a:ext cx="3121346" cy="1669723"/>
            <a:chOff x="1553626" y="2764661"/>
            <a:chExt cx="3121346" cy="1669723"/>
          </a:xfrm>
        </p:grpSpPr>
        <p:sp>
          <p:nvSpPr>
            <p:cNvPr id="6" name="Shape 588"/>
            <p:cNvSpPr txBox="1"/>
            <p:nvPr/>
          </p:nvSpPr>
          <p:spPr>
            <a:xfrm rot="16200000">
              <a:off x="1529893" y="3603570"/>
              <a:ext cx="517836" cy="470369"/>
            </a:xfrm>
            <a:prstGeom prst="rect">
              <a:avLst/>
            </a:prstGeom>
            <a:noFill/>
            <a:ln w="12700" cmpd="sng"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2000">
                  <a:latin typeface="Helvetica Neue" charset="0"/>
                  <a:ea typeface="Helvetica Neue" charset="0"/>
                  <a:cs typeface="Helvetica Neue" charset="0"/>
                </a:rPr>
                <a:t>… </a:t>
              </a:r>
            </a:p>
          </p:txBody>
        </p:sp>
        <p:sp>
          <p:nvSpPr>
            <p:cNvPr id="7" name="Shape 590"/>
            <p:cNvSpPr/>
            <p:nvPr/>
          </p:nvSpPr>
          <p:spPr>
            <a:xfrm>
              <a:off x="1710142" y="3285132"/>
              <a:ext cx="340291" cy="331368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FF9900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0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" name="Shape 591"/>
            <p:cNvSpPr/>
            <p:nvPr/>
          </p:nvSpPr>
          <p:spPr>
            <a:xfrm>
              <a:off x="1710142" y="2764661"/>
              <a:ext cx="340291" cy="331368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FF9900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0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" name="Shape 593"/>
            <p:cNvSpPr/>
            <p:nvPr/>
          </p:nvSpPr>
          <p:spPr>
            <a:xfrm>
              <a:off x="1710142" y="4103016"/>
              <a:ext cx="340291" cy="331368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FF9900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0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11" name="Shape 594"/>
            <p:cNvCxnSpPr>
              <a:stCxn id="8" idx="5"/>
            </p:cNvCxnSpPr>
            <p:nvPr/>
          </p:nvCxnSpPr>
          <p:spPr>
            <a:xfrm>
              <a:off x="2050433" y="2891232"/>
              <a:ext cx="1145190" cy="180321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2" name="Shape 595"/>
            <p:cNvCxnSpPr>
              <a:stCxn id="7" idx="5"/>
              <a:endCxn id="14" idx="1"/>
            </p:cNvCxnSpPr>
            <p:nvPr/>
          </p:nvCxnSpPr>
          <p:spPr>
            <a:xfrm flipV="1">
              <a:off x="2050433" y="3211779"/>
              <a:ext cx="1145190" cy="199924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3" name="Shape 606"/>
            <p:cNvCxnSpPr>
              <a:stCxn id="10" idx="5"/>
            </p:cNvCxnSpPr>
            <p:nvPr/>
          </p:nvCxnSpPr>
          <p:spPr>
            <a:xfrm flipV="1">
              <a:off x="2050433" y="3411703"/>
              <a:ext cx="1145190" cy="817884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4" name="Shape 604"/>
            <p:cNvSpPr/>
            <p:nvPr/>
          </p:nvSpPr>
          <p:spPr>
            <a:xfrm>
              <a:off x="3195622" y="2893291"/>
              <a:ext cx="1479350" cy="636977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2000" dirty="0" smtClean="0">
                  <a:latin typeface="Helvetica Neue" charset="0"/>
                  <a:ea typeface="Helvetica Neue" charset="0"/>
                  <a:cs typeface="Helvetica Neue" charset="0"/>
                </a:rPr>
                <a:t>Ingestion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-US" sz="2000" dirty="0">
                  <a:solidFill>
                    <a:srgbClr val="595959"/>
                  </a:solidFill>
                  <a:latin typeface="Helvetica Neue" charset="0"/>
                  <a:ea typeface="Helvetica Neue" charset="0"/>
                  <a:cs typeface="Helvetica Neue" charset="0"/>
                </a:rPr>
                <a:t>(</a:t>
              </a:r>
              <a:r>
                <a:rPr lang="en-US" sz="2000" dirty="0" smtClean="0">
                  <a:solidFill>
                    <a:srgbClr val="595959"/>
                  </a:solidFill>
                  <a:latin typeface="Helvetica Neue" charset="0"/>
                  <a:ea typeface="Helvetica Neue" charset="0"/>
                  <a:cs typeface="Helvetica Neue" charset="0"/>
                </a:rPr>
                <a:t>Kafka)</a:t>
              </a:r>
              <a:endParaRPr lang="en" sz="2000" dirty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060180" y="3632200"/>
            <a:ext cx="2095500" cy="952504"/>
            <a:chOff x="4648200" y="3543300"/>
            <a:chExt cx="2095500" cy="952504"/>
          </a:xfrm>
        </p:grpSpPr>
        <p:sp>
          <p:nvSpPr>
            <p:cNvPr id="9" name="Shape 592"/>
            <p:cNvSpPr/>
            <p:nvPr/>
          </p:nvSpPr>
          <p:spPr>
            <a:xfrm>
              <a:off x="4648200" y="3858826"/>
              <a:ext cx="2095500" cy="636978"/>
            </a:xfrm>
            <a:prstGeom prst="flowChartMagneticDisk">
              <a:avLst/>
            </a:prstGeom>
            <a:solidFill>
              <a:schemeClr val="lt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2000" dirty="0" smtClean="0">
                  <a:latin typeface="Helvetica Neue" charset="0"/>
                  <a:ea typeface="Helvetica Neue" charset="0"/>
                  <a:cs typeface="Helvetica Neue" charset="0"/>
                </a:rPr>
                <a:t>Storage </a:t>
              </a:r>
              <a:r>
                <a:rPr lang="en-US" sz="2000" dirty="0" smtClean="0">
                  <a:solidFill>
                    <a:srgbClr val="595959"/>
                  </a:solidFill>
                  <a:latin typeface="Helvetica Neue" charset="0"/>
                  <a:ea typeface="Helvetica Neue" charset="0"/>
                  <a:cs typeface="Helvetica Neue" charset="0"/>
                </a:rPr>
                <a:t>(HDFS)</a:t>
              </a:r>
              <a:endParaRPr lang="en" sz="2000" dirty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16" name="Shape 605"/>
            <p:cNvCxnSpPr/>
            <p:nvPr/>
          </p:nvCxnSpPr>
          <p:spPr>
            <a:xfrm flipH="1" flipV="1">
              <a:off x="5680720" y="3543300"/>
              <a:ext cx="10922" cy="440578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triangle" w="lg" len="lg"/>
              <a:tailEnd type="triangle" w="lg" len="lg"/>
            </a:ln>
          </p:spPr>
        </p:cxnSp>
      </p:grpSp>
      <p:grpSp>
        <p:nvGrpSpPr>
          <p:cNvPr id="34" name="Group 33"/>
          <p:cNvGrpSpPr/>
          <p:nvPr/>
        </p:nvGrpSpPr>
        <p:grpSpPr>
          <a:xfrm>
            <a:off x="3985351" y="2743200"/>
            <a:ext cx="2428148" cy="889000"/>
            <a:chOff x="4662548" y="2743200"/>
            <a:chExt cx="1619605" cy="889000"/>
          </a:xfrm>
        </p:grpSpPr>
        <p:sp>
          <p:nvSpPr>
            <p:cNvPr id="15" name="Shape 604"/>
            <p:cNvSpPr/>
            <p:nvPr/>
          </p:nvSpPr>
          <p:spPr>
            <a:xfrm>
              <a:off x="4927679" y="2743200"/>
              <a:ext cx="1354474" cy="8890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2000" dirty="0" smtClean="0">
                  <a:latin typeface="Helvetica Neue" charset="0"/>
                  <a:ea typeface="Helvetica Neue" charset="0"/>
                  <a:cs typeface="Helvetica Neue" charset="0"/>
                </a:rPr>
                <a:t>ML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-US" dirty="0">
                  <a:solidFill>
                    <a:srgbClr val="595959"/>
                  </a:solidFill>
                  <a:latin typeface="Helvetica Neue" charset="0"/>
                  <a:ea typeface="Helvetica Neue" charset="0"/>
                  <a:cs typeface="Helvetica Neue" charset="0"/>
                </a:rPr>
                <a:t>(</a:t>
              </a:r>
              <a:r>
                <a:rPr lang="en-US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Hadoop</a:t>
              </a:r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, Spark, Cloud Dataflow</a:t>
              </a:r>
              <a:r>
                <a:rPr lang="en-US" dirty="0" smtClean="0">
                  <a:solidFill>
                    <a:srgbClr val="595959"/>
                  </a:solidFill>
                  <a:latin typeface="Helvetica Neue" charset="0"/>
                  <a:ea typeface="Helvetica Neue" charset="0"/>
                  <a:cs typeface="Helvetica Neue" charset="0"/>
                </a:rPr>
                <a:t>)</a:t>
              </a:r>
              <a:endParaRPr lang="en" dirty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17" name="Shape 605"/>
            <p:cNvCxnSpPr>
              <a:stCxn id="15" idx="1"/>
              <a:endCxn id="14" idx="3"/>
            </p:cNvCxnSpPr>
            <p:nvPr/>
          </p:nvCxnSpPr>
          <p:spPr>
            <a:xfrm flipH="1" flipV="1">
              <a:off x="4662548" y="3186380"/>
              <a:ext cx="265131" cy="132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triangle" w="lg" len="lg"/>
              <a:tailEnd type="none" w="lg" len="lg"/>
            </a:ln>
          </p:spPr>
        </p:cxnSp>
      </p:grpSp>
      <p:grpSp>
        <p:nvGrpSpPr>
          <p:cNvPr id="37" name="Group 36"/>
          <p:cNvGrpSpPr/>
          <p:nvPr/>
        </p:nvGrpSpPr>
        <p:grpSpPr>
          <a:xfrm>
            <a:off x="1061428" y="1847641"/>
            <a:ext cx="1511972" cy="691766"/>
            <a:chOff x="1738348" y="1847641"/>
            <a:chExt cx="1511972" cy="691766"/>
          </a:xfrm>
        </p:grpSpPr>
        <p:sp>
          <p:nvSpPr>
            <p:cNvPr id="20" name="Shape 589"/>
            <p:cNvSpPr/>
            <p:nvPr/>
          </p:nvSpPr>
          <p:spPr>
            <a:xfrm>
              <a:off x="1738348" y="1847641"/>
              <a:ext cx="340291" cy="331368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FF9900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0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 rot="11000564">
              <a:off x="2081004" y="1950828"/>
              <a:ext cx="1095837" cy="262596"/>
            </a:xfrm>
            <a:custGeom>
              <a:avLst/>
              <a:gdLst>
                <a:gd name="connsiteX0" fmla="*/ 762000 w 762000"/>
                <a:gd name="connsiteY0" fmla="*/ 140573 h 175498"/>
                <a:gd name="connsiteX1" fmla="*/ 454025 w 762000"/>
                <a:gd name="connsiteY1" fmla="*/ 4048 h 175498"/>
                <a:gd name="connsiteX2" fmla="*/ 212725 w 762000"/>
                <a:gd name="connsiteY2" fmla="*/ 48498 h 175498"/>
                <a:gd name="connsiteX3" fmla="*/ 0 w 762000"/>
                <a:gd name="connsiteY3" fmla="*/ 175498 h 17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175498">
                  <a:moveTo>
                    <a:pt x="762000" y="140573"/>
                  </a:moveTo>
                  <a:cubicBezTo>
                    <a:pt x="653785" y="79983"/>
                    <a:pt x="545571" y="19394"/>
                    <a:pt x="454025" y="4048"/>
                  </a:cubicBezTo>
                  <a:cubicBezTo>
                    <a:pt x="362479" y="-11298"/>
                    <a:pt x="288396" y="19923"/>
                    <a:pt x="212725" y="48498"/>
                  </a:cubicBezTo>
                  <a:cubicBezTo>
                    <a:pt x="137054" y="77073"/>
                    <a:pt x="0" y="175498"/>
                    <a:pt x="0" y="175498"/>
                  </a:cubicBezTo>
                </a:path>
              </a:pathLst>
            </a:cu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>
                <a:ln>
                  <a:solidFill>
                    <a:srgbClr val="000000"/>
                  </a:solidFill>
                </a:ln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3" name="Shape 302"/>
            <p:cNvSpPr txBox="1"/>
            <p:nvPr/>
          </p:nvSpPr>
          <p:spPr>
            <a:xfrm>
              <a:off x="2074577" y="2055070"/>
              <a:ext cx="1175743" cy="484337"/>
            </a:xfrm>
            <a:prstGeom prst="rect">
              <a:avLst/>
            </a:prstGeom>
            <a:noFill/>
            <a:ln w="12700" cmpd="sng"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2000" dirty="0" smtClean="0">
                  <a:latin typeface="Helvetica Neue" charset="0"/>
                  <a:ea typeface="Helvetica Neue" charset="0"/>
                  <a:cs typeface="Helvetica Neue" charset="0"/>
                </a:rPr>
                <a:t>request </a:t>
              </a:r>
              <a:endParaRPr lang="en" sz="20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21" name="Freeform 20"/>
          <p:cNvSpPr/>
          <p:nvPr/>
        </p:nvSpPr>
        <p:spPr>
          <a:xfrm>
            <a:off x="1399518" y="1690837"/>
            <a:ext cx="1095837" cy="232791"/>
          </a:xfrm>
          <a:custGeom>
            <a:avLst/>
            <a:gdLst>
              <a:gd name="connsiteX0" fmla="*/ 762000 w 762000"/>
              <a:gd name="connsiteY0" fmla="*/ 140573 h 175498"/>
              <a:gd name="connsiteX1" fmla="*/ 454025 w 762000"/>
              <a:gd name="connsiteY1" fmla="*/ 4048 h 175498"/>
              <a:gd name="connsiteX2" fmla="*/ 212725 w 762000"/>
              <a:gd name="connsiteY2" fmla="*/ 48498 h 175498"/>
              <a:gd name="connsiteX3" fmla="*/ 0 w 762000"/>
              <a:gd name="connsiteY3" fmla="*/ 175498 h 175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000" h="175498">
                <a:moveTo>
                  <a:pt x="762000" y="140573"/>
                </a:moveTo>
                <a:cubicBezTo>
                  <a:pt x="653785" y="79983"/>
                  <a:pt x="545571" y="19394"/>
                  <a:pt x="454025" y="4048"/>
                </a:cubicBezTo>
                <a:cubicBezTo>
                  <a:pt x="362479" y="-11298"/>
                  <a:pt x="288396" y="19923"/>
                  <a:pt x="212725" y="48498"/>
                </a:cubicBezTo>
                <a:cubicBezTo>
                  <a:pt x="137054" y="77073"/>
                  <a:pt x="0" y="175498"/>
                  <a:pt x="0" y="175498"/>
                </a:cubicBezTo>
              </a:path>
            </a:pathLst>
          </a:cu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2500439" y="1604026"/>
            <a:ext cx="3749040" cy="1135999"/>
            <a:chOff x="3177359" y="1604026"/>
            <a:chExt cx="3749040" cy="1135999"/>
          </a:xfrm>
        </p:grpSpPr>
        <p:sp>
          <p:nvSpPr>
            <p:cNvPr id="19" name="Shape 600"/>
            <p:cNvSpPr/>
            <p:nvPr/>
          </p:nvSpPr>
          <p:spPr>
            <a:xfrm>
              <a:off x="3177359" y="1604026"/>
              <a:ext cx="3749040" cy="673511"/>
            </a:xfrm>
            <a:prstGeom prst="rect">
              <a:avLst/>
            </a:prstGeom>
            <a:solidFill>
              <a:schemeClr val="lt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2000" dirty="0" smtClean="0">
                  <a:solidFill>
                    <a:srgbClr val="3D84C7"/>
                  </a:solidFill>
                  <a:latin typeface="Helvetica Neue" charset="0"/>
                  <a:ea typeface="Helvetica Neue" charset="0"/>
                  <a:cs typeface="Helvetica Neue" charset="0"/>
                </a:rPr>
                <a:t>Prediction Serving Layer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(</a:t>
              </a:r>
              <a:r>
                <a:rPr lang="en-US" sz="20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WebApp</a:t>
              </a:r>
              <a:r>
                <a:rPr 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, </a:t>
              </a:r>
              <a:r>
                <a:rPr lang="en-US" sz="20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Velox</a:t>
              </a:r>
              <a:r>
                <a:rPr 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, on-line MWT</a:t>
              </a:r>
              <a:r>
                <a:rPr lang="is-I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)</a:t>
              </a:r>
              <a:endPara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25" name="Shape 605"/>
            <p:cNvCxnSpPr/>
            <p:nvPr/>
          </p:nvCxnSpPr>
          <p:spPr>
            <a:xfrm flipV="1">
              <a:off x="5645795" y="2270125"/>
              <a:ext cx="3175" cy="4699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sp>
        <p:nvSpPr>
          <p:cNvPr id="42" name="Shape 485"/>
          <p:cNvSpPr/>
          <p:nvPr/>
        </p:nvSpPr>
        <p:spPr>
          <a:xfrm>
            <a:off x="6611964" y="2921000"/>
            <a:ext cx="1757336" cy="698500"/>
          </a:xfrm>
          <a:prstGeom prst="wedgeRectCallout">
            <a:avLst>
              <a:gd name="adj1" fmla="val -60363"/>
              <a:gd name="adj2" fmla="val 9755"/>
            </a:avLst>
          </a:prstGeom>
          <a:noFill/>
          <a:ln w="9525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off-line, large models</a:t>
            </a:r>
            <a:endParaRPr lang="en-US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3" name="Shape 485"/>
          <p:cNvSpPr/>
          <p:nvPr/>
        </p:nvSpPr>
        <p:spPr>
          <a:xfrm>
            <a:off x="6421464" y="1384300"/>
            <a:ext cx="2570136" cy="977900"/>
          </a:xfrm>
          <a:prstGeom prst="wedgeRectCallout">
            <a:avLst>
              <a:gd name="adj1" fmla="val -55924"/>
              <a:gd name="adj2" fmla="val 11678"/>
            </a:avLst>
          </a:prstGeom>
          <a:noFill/>
          <a:ln w="9525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l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ight-weight, ensemble and correction models, policies</a:t>
            </a:r>
            <a:endParaRPr lang="en-US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4" name="Shape 302"/>
          <p:cNvSpPr txBox="1"/>
          <p:nvPr/>
        </p:nvSpPr>
        <p:spPr>
          <a:xfrm>
            <a:off x="1231901" y="1254970"/>
            <a:ext cx="1392300" cy="484337"/>
          </a:xfrm>
          <a:prstGeom prst="rect">
            <a:avLst/>
          </a:prstGeom>
          <a:noFill/>
          <a:ln w="12700" cmpd="sng"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decision</a:t>
            </a:r>
            <a:endParaRPr lang="en" sz="2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493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scorecard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44</a:t>
            </a:fld>
            <a:endParaRPr lang="e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368300" y="1262156"/>
          <a:ext cx="8394700" cy="2011680"/>
        </p:xfrm>
        <a:graphic>
          <a:graphicData uri="http://schemas.openxmlformats.org/drawingml/2006/table">
            <a:tbl>
              <a:tblPr firstRow="1" bandRow="1"/>
              <a:tblGrid>
                <a:gridCol w="2247900"/>
                <a:gridCol w="1570291"/>
                <a:gridCol w="1423507"/>
                <a:gridCol w="1356988"/>
                <a:gridCol w="1796014"/>
              </a:tblGrid>
              <a:tr h="35861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Solution</a:t>
                      </a:r>
                      <a:endParaRPr 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Decision Quality</a:t>
                      </a:r>
                      <a:endParaRPr 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Latency</a:t>
                      </a:r>
                      <a:endParaRPr 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latin typeface="Tahoma"/>
                        <a:cs typeface="Tahoma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Security</a:t>
                      </a:r>
                      <a:endParaRPr 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</a:tr>
              <a:tr h="358615">
                <a:tc vMerge="1">
                  <a:txBody>
                    <a:bodyPr/>
                    <a:lstStyle/>
                    <a:p>
                      <a:endParaRPr lang="en-US" sz="2000" dirty="0">
                        <a:latin typeface="Tahoma"/>
                        <a:cs typeface="Tahoma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000" dirty="0">
                        <a:latin typeface="Tahoma"/>
                        <a:cs typeface="Taho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Decision </a:t>
                      </a:r>
                      <a:endParaRPr 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Update</a:t>
                      </a:r>
                      <a:endParaRPr 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2000" dirty="0">
                        <a:latin typeface="Tahoma"/>
                        <a:cs typeface="Tahoma"/>
                      </a:endParaRPr>
                    </a:p>
                  </a:txBody>
                  <a:tcPr/>
                </a:tc>
              </a:tr>
              <a:tr h="358615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Pull</a:t>
                      </a:r>
                      <a:r>
                        <a:rPr lang="en-US" sz="1800" baseline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decisions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FFA63C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simple</a:t>
                      </a:r>
                      <a:endParaRPr lang="en-US" sz="1800" b="0" dirty="0">
                        <a:solidFill>
                          <a:srgbClr val="FFA63C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accent3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ms</a:t>
                      </a:r>
                      <a:endParaRPr lang="en-US" sz="1800" b="0" dirty="0">
                        <a:solidFill>
                          <a:schemeClr val="accent3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8D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min</a:t>
                      </a:r>
                      <a:r>
                        <a:rPr lang="en-US" sz="1800" dirty="0" smtClean="0">
                          <a:solidFill>
                            <a:srgbClr val="595959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/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day</a:t>
                      </a:r>
                      <a:endParaRPr lang="en-US" sz="1800" dirty="0">
                        <a:solidFill>
                          <a:srgbClr val="FF00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weak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358615"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Pull</a:t>
                      </a:r>
                      <a:r>
                        <a:rPr lang="en-US" sz="1800" b="0" baseline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  <a:r>
                        <a:rPr lang="en-US" sz="1800" b="0" baseline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decisions:</a:t>
                      </a:r>
                      <a:r>
                        <a:rPr lang="en-US" sz="1600" b="0" baseline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  <a:r>
                        <a:rPr lang="en-US" sz="1800" b="0" baseline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prediction service</a:t>
                      </a:r>
                      <a:endParaRPr lang="en-US" sz="1800" b="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D5D2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accent3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sophisticated,</a:t>
                      </a:r>
                    </a:p>
                    <a:p>
                      <a:pPr algn="ctr"/>
                      <a:r>
                        <a:rPr lang="en-US" sz="1800" b="0" dirty="0" smtClean="0">
                          <a:solidFill>
                            <a:srgbClr val="FFA63C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specialized</a:t>
                      </a:r>
                      <a:endParaRPr lang="en-US" sz="1800" b="0" dirty="0">
                        <a:solidFill>
                          <a:srgbClr val="FFA63C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D5D2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accent3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ms</a:t>
                      </a:r>
                      <a:endParaRPr lang="en-US" sz="1800" b="0" dirty="0">
                        <a:solidFill>
                          <a:schemeClr val="accent3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D5D2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FF8D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min*</a:t>
                      </a:r>
                      <a:endParaRPr lang="en-US" sz="1800" b="0" dirty="0">
                        <a:solidFill>
                          <a:srgbClr val="FF8D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D5D2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weak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D5D2C3"/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19100" y="4610100"/>
            <a:ext cx="5044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8D00"/>
                </a:solidFill>
                <a:latin typeface="Helvetica Neue"/>
                <a:cs typeface="Helvetica Neue"/>
              </a:rPr>
              <a:t>*light-weight, ensemble + correction models, policies</a:t>
            </a:r>
            <a:endParaRPr lang="en-US" sz="1600" dirty="0">
              <a:solidFill>
                <a:srgbClr val="FF8D00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175079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350081"/>
            <a:ext cx="8520599" cy="572699"/>
          </a:xfrm>
        </p:spPr>
        <p:txBody>
          <a:bodyPr/>
          <a:lstStyle/>
          <a:p>
            <a:r>
              <a:rPr lang="en-US" dirty="0" smtClean="0"/>
              <a:t>Push Decisions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>
                <a:latin typeface="Helvetica Neue" charset="0"/>
                <a:ea typeface="Helvetica Neue" charset="0"/>
                <a:cs typeface="Helvetica Neue" charset="0"/>
              </a:rPr>
              <a:pPr>
                <a:spcBef>
                  <a:spcPts val="0"/>
                </a:spcBef>
              </a:pPr>
              <a:t>45</a:t>
            </a:fld>
            <a:endParaRPr lang="en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384300" y="2596572"/>
            <a:ext cx="3192234" cy="1702013"/>
            <a:chOff x="4982626" y="1286537"/>
            <a:chExt cx="2170455" cy="1115909"/>
          </a:xfrm>
        </p:grpSpPr>
        <p:sp>
          <p:nvSpPr>
            <p:cNvPr id="7" name="Shape 588"/>
            <p:cNvSpPr txBox="1"/>
            <p:nvPr/>
          </p:nvSpPr>
          <p:spPr>
            <a:xfrm rot="16200000">
              <a:off x="4973124" y="1840837"/>
              <a:ext cx="346080" cy="327075"/>
            </a:xfrm>
            <a:prstGeom prst="rect">
              <a:avLst/>
            </a:prstGeom>
            <a:noFill/>
            <a:ln w="12700" cmpd="sng"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2000">
                  <a:latin typeface="Helvetica Neue" charset="0"/>
                  <a:ea typeface="Helvetica Neue" charset="0"/>
                  <a:cs typeface="Helvetica Neue" charset="0"/>
                </a:rPr>
                <a:t>… </a:t>
              </a:r>
            </a:p>
          </p:txBody>
        </p:sp>
        <p:sp>
          <p:nvSpPr>
            <p:cNvPr id="8" name="Shape 590"/>
            <p:cNvSpPr/>
            <p:nvPr/>
          </p:nvSpPr>
          <p:spPr>
            <a:xfrm>
              <a:off x="5091461" y="1634378"/>
              <a:ext cx="236624" cy="22146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FF9900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0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" name="Shape 591"/>
            <p:cNvSpPr/>
            <p:nvPr/>
          </p:nvSpPr>
          <p:spPr>
            <a:xfrm>
              <a:off x="5091461" y="1286537"/>
              <a:ext cx="236624" cy="22146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FF9900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0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" name="Shape 593"/>
            <p:cNvSpPr/>
            <p:nvPr/>
          </p:nvSpPr>
          <p:spPr>
            <a:xfrm>
              <a:off x="5091461" y="2180986"/>
              <a:ext cx="236624" cy="22146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FF9900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0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11" name="Shape 594"/>
            <p:cNvCxnSpPr>
              <a:stCxn id="9" idx="5"/>
            </p:cNvCxnSpPr>
            <p:nvPr/>
          </p:nvCxnSpPr>
          <p:spPr>
            <a:xfrm>
              <a:off x="5328085" y="1371127"/>
              <a:ext cx="796318" cy="120512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2" name="Shape 595"/>
            <p:cNvCxnSpPr>
              <a:stCxn id="8" idx="5"/>
              <a:endCxn id="14" idx="1"/>
            </p:cNvCxnSpPr>
            <p:nvPr/>
          </p:nvCxnSpPr>
          <p:spPr>
            <a:xfrm flipV="1">
              <a:off x="5328085" y="1585355"/>
              <a:ext cx="796318" cy="133613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3" name="Shape 606"/>
            <p:cNvCxnSpPr>
              <a:stCxn id="10" idx="5"/>
            </p:cNvCxnSpPr>
            <p:nvPr/>
          </p:nvCxnSpPr>
          <p:spPr>
            <a:xfrm flipV="1">
              <a:off x="5328085" y="1718968"/>
              <a:ext cx="796318" cy="546608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4" name="Shape 604"/>
            <p:cNvSpPr/>
            <p:nvPr/>
          </p:nvSpPr>
          <p:spPr>
            <a:xfrm>
              <a:off x="6124402" y="1372503"/>
              <a:ext cx="1028679" cy="425704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2000" dirty="0" smtClean="0">
                  <a:latin typeface="Helvetica Neue" charset="0"/>
                  <a:ea typeface="Helvetica Neue" charset="0"/>
                  <a:cs typeface="Helvetica Neue" charset="0"/>
                </a:rPr>
                <a:t>Ingestion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-US" sz="2000" dirty="0">
                  <a:solidFill>
                    <a:srgbClr val="595959"/>
                  </a:solidFill>
                  <a:latin typeface="Helvetica Neue" charset="0"/>
                  <a:ea typeface="Helvetica Neue" charset="0"/>
                  <a:cs typeface="Helvetica Neue" charset="0"/>
                </a:rPr>
                <a:t>(</a:t>
              </a:r>
              <a:r>
                <a:rPr lang="en-US" sz="2000" dirty="0" smtClean="0">
                  <a:solidFill>
                    <a:srgbClr val="595959"/>
                  </a:solidFill>
                  <a:latin typeface="Helvetica Neue" charset="0"/>
                  <a:ea typeface="Helvetica Neue" charset="0"/>
                  <a:cs typeface="Helvetica Neue" charset="0"/>
                </a:rPr>
                <a:t>Kafka)</a:t>
              </a:r>
              <a:endParaRPr lang="en" sz="2000" dirty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576532" y="2301013"/>
            <a:ext cx="2553041" cy="2060179"/>
            <a:chOff x="7153081" y="1092757"/>
            <a:chExt cx="1735857" cy="1350737"/>
          </a:xfrm>
        </p:grpSpPr>
        <p:sp>
          <p:nvSpPr>
            <p:cNvPr id="16" name="Shape 592"/>
            <p:cNvSpPr/>
            <p:nvPr/>
          </p:nvSpPr>
          <p:spPr>
            <a:xfrm>
              <a:off x="7231382" y="2017789"/>
              <a:ext cx="1524717" cy="425705"/>
            </a:xfrm>
            <a:prstGeom prst="flowChartMagneticDisk">
              <a:avLst/>
            </a:prstGeom>
            <a:solidFill>
              <a:schemeClr val="lt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2000" dirty="0" smtClean="0">
                  <a:latin typeface="Helvetica Neue" charset="0"/>
                  <a:ea typeface="Helvetica Neue" charset="0"/>
                  <a:cs typeface="Helvetica Neue" charset="0"/>
                </a:rPr>
                <a:t>Storage </a:t>
              </a:r>
              <a:r>
                <a:rPr lang="en-US" sz="2000" dirty="0" smtClean="0">
                  <a:solidFill>
                    <a:srgbClr val="595959"/>
                  </a:solidFill>
                  <a:latin typeface="Helvetica Neue" charset="0"/>
                  <a:ea typeface="Helvetica Neue" charset="0"/>
                  <a:cs typeface="Helvetica Neue" charset="0"/>
                </a:rPr>
                <a:t>(HDFS)</a:t>
              </a:r>
              <a:endParaRPr lang="en" sz="2000" dirty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7" name="Shape 604"/>
            <p:cNvSpPr/>
            <p:nvPr/>
          </p:nvSpPr>
          <p:spPr>
            <a:xfrm>
              <a:off x="7353299" y="1373105"/>
              <a:ext cx="1535639" cy="42570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2000" dirty="0" smtClean="0">
                  <a:latin typeface="Helvetica Neue" charset="0"/>
                  <a:ea typeface="Helvetica Neue" charset="0"/>
                  <a:cs typeface="Helvetica Neue" charset="0"/>
                </a:rPr>
                <a:t>ETL/ML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-US" sz="2000" dirty="0">
                  <a:solidFill>
                    <a:srgbClr val="595959"/>
                  </a:solidFill>
                  <a:latin typeface="Helvetica Neue" charset="0"/>
                  <a:ea typeface="Helvetica Neue" charset="0"/>
                  <a:cs typeface="Helvetica Neue" charset="0"/>
                </a:rPr>
                <a:t>(</a:t>
              </a:r>
              <a:r>
                <a:rPr lang="en-US" sz="2000" dirty="0" err="1" smtClean="0">
                  <a:solidFill>
                    <a:srgbClr val="595959"/>
                  </a:solidFill>
                  <a:latin typeface="Helvetica Neue" charset="0"/>
                  <a:ea typeface="Helvetica Neue" charset="0"/>
                  <a:cs typeface="Helvetica Neue" charset="0"/>
                </a:rPr>
                <a:t>Hadoop</a:t>
              </a:r>
              <a:r>
                <a:rPr lang="en-US" sz="2000" dirty="0" smtClean="0">
                  <a:solidFill>
                    <a:srgbClr val="595959"/>
                  </a:solidFill>
                  <a:latin typeface="Helvetica Neue" charset="0"/>
                  <a:ea typeface="Helvetica Neue" charset="0"/>
                  <a:cs typeface="Helvetica Neue" charset="0"/>
                </a:rPr>
                <a:t>, Spark)</a:t>
              </a:r>
              <a:endParaRPr lang="en" sz="2000" dirty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18" name="Shape 605"/>
            <p:cNvCxnSpPr/>
            <p:nvPr/>
          </p:nvCxnSpPr>
          <p:spPr>
            <a:xfrm flipV="1">
              <a:off x="7987031" y="1796561"/>
              <a:ext cx="6350" cy="304801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triangle" w="lg" len="lg"/>
              <a:tailEnd type="triangle" w="lg" len="lg"/>
            </a:ln>
          </p:spPr>
        </p:cxnSp>
        <p:cxnSp>
          <p:nvCxnSpPr>
            <p:cNvPr id="19" name="Shape 605"/>
            <p:cNvCxnSpPr/>
            <p:nvPr/>
          </p:nvCxnSpPr>
          <p:spPr>
            <a:xfrm flipH="1" flipV="1">
              <a:off x="7279742" y="1092757"/>
              <a:ext cx="536485" cy="27837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20" name="Shape 605"/>
            <p:cNvCxnSpPr>
              <a:stCxn id="17" idx="1"/>
              <a:endCxn id="14" idx="3"/>
            </p:cNvCxnSpPr>
            <p:nvPr/>
          </p:nvCxnSpPr>
          <p:spPr>
            <a:xfrm flipH="1" flipV="1">
              <a:off x="7153081" y="1585356"/>
              <a:ext cx="200218" cy="601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triangle" w="lg" len="lg"/>
              <a:tailEnd type="none" w="lg" len="lg"/>
            </a:ln>
          </p:spPr>
        </p:cxnSp>
      </p:grpSp>
      <p:grpSp>
        <p:nvGrpSpPr>
          <p:cNvPr id="28" name="Group 27"/>
          <p:cNvGrpSpPr/>
          <p:nvPr/>
        </p:nvGrpSpPr>
        <p:grpSpPr>
          <a:xfrm>
            <a:off x="3063588" y="1613524"/>
            <a:ext cx="3883312" cy="1094795"/>
            <a:chOff x="3063588" y="1613524"/>
            <a:chExt cx="3883312" cy="1094795"/>
          </a:xfrm>
        </p:grpSpPr>
        <p:cxnSp>
          <p:nvCxnSpPr>
            <p:cNvPr id="5" name="Shape 601"/>
            <p:cNvCxnSpPr/>
            <p:nvPr/>
          </p:nvCxnSpPr>
          <p:spPr>
            <a:xfrm flipV="1">
              <a:off x="3857418" y="2281645"/>
              <a:ext cx="0" cy="426674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22" name="Shape 600"/>
            <p:cNvSpPr/>
            <p:nvPr/>
          </p:nvSpPr>
          <p:spPr>
            <a:xfrm>
              <a:off x="3063588" y="1613524"/>
              <a:ext cx="3883312" cy="687491"/>
            </a:xfrm>
            <a:prstGeom prst="rect">
              <a:avLst/>
            </a:prstGeom>
            <a:solidFill>
              <a:schemeClr val="lt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2000" dirty="0" smtClean="0">
                  <a:latin typeface="Helvetica Neue" charset="0"/>
                  <a:ea typeface="Helvetica Neue" charset="0"/>
                  <a:cs typeface="Helvetica Neue" charset="0"/>
                </a:rPr>
                <a:t>Streaming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(Storm, Spark, IBM Streams</a:t>
              </a:r>
              <a:r>
                <a:rPr lang="is-I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)</a:t>
              </a:r>
              <a:endPara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573217" y="1845970"/>
            <a:ext cx="1490371" cy="337776"/>
            <a:chOff x="1573217" y="1845970"/>
            <a:chExt cx="1490371" cy="337776"/>
          </a:xfrm>
        </p:grpSpPr>
        <p:cxnSp>
          <p:nvCxnSpPr>
            <p:cNvPr id="24" name="Shape 594"/>
            <p:cNvCxnSpPr>
              <a:stCxn id="22" idx="1"/>
              <a:endCxn id="25" idx="5"/>
            </p:cNvCxnSpPr>
            <p:nvPr/>
          </p:nvCxnSpPr>
          <p:spPr>
            <a:xfrm flipH="1">
              <a:off x="1921236" y="1957270"/>
              <a:ext cx="1142352" cy="17719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25" name="Shape 591"/>
            <p:cNvSpPr/>
            <p:nvPr/>
          </p:nvSpPr>
          <p:spPr>
            <a:xfrm>
              <a:off x="1573217" y="1845970"/>
              <a:ext cx="348019" cy="337776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FF9900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0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26" name="Shape 422"/>
          <p:cNvSpPr txBox="1"/>
          <p:nvPr/>
        </p:nvSpPr>
        <p:spPr>
          <a:xfrm>
            <a:off x="7129573" y="2588825"/>
            <a:ext cx="2203400" cy="8147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b="1" dirty="0">
                <a:solidFill>
                  <a:srgbClr val="3D85C6"/>
                </a:solidFill>
                <a:latin typeface="Helvetica Neue" charset="0"/>
                <a:ea typeface="Helvetica Neue" charset="0"/>
                <a:cs typeface="Helvetica Neue" charset="0"/>
              </a:rPr>
              <a:t>s</a:t>
            </a:r>
            <a:r>
              <a:rPr lang="en-US" sz="2000" b="1" dirty="0" smtClean="0">
                <a:solidFill>
                  <a:srgbClr val="3D85C6"/>
                </a:solidFill>
                <a:latin typeface="Helvetica Neue" charset="0"/>
                <a:ea typeface="Helvetica Neue" charset="0"/>
                <a:cs typeface="Helvetica Neue" charset="0"/>
              </a:rPr>
              <a:t>upport </a:t>
            </a:r>
            <a:r>
              <a:rPr lang="en-US" sz="2000" b="1" dirty="0">
                <a:solidFill>
                  <a:srgbClr val="3D84C7"/>
                </a:solidFill>
                <a:latin typeface="Helvetica Neue" charset="0"/>
                <a:ea typeface="Helvetica Neue" charset="0"/>
                <a:cs typeface="Helvetica Neue" charset="0"/>
              </a:rPr>
              <a:t>v</a:t>
            </a:r>
            <a:r>
              <a:rPr lang="en-US" sz="2000" b="1" dirty="0" smtClean="0">
                <a:solidFill>
                  <a:srgbClr val="3D84C7"/>
                </a:solidFill>
                <a:latin typeface="Helvetica Neue" charset="0"/>
                <a:ea typeface="Helvetica Neue" charset="0"/>
                <a:cs typeface="Helvetica Neue" charset="0"/>
              </a:rPr>
              <a:t>ector</a:t>
            </a:r>
            <a:r>
              <a:rPr lang="en-US" sz="2000" b="1" dirty="0" smtClean="0">
                <a:solidFill>
                  <a:srgbClr val="3D85C6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000" b="1" dirty="0">
                <a:solidFill>
                  <a:srgbClr val="3D85C6"/>
                </a:solidFill>
                <a:latin typeface="Helvetica Neue" charset="0"/>
                <a:ea typeface="Helvetica Neue" charset="0"/>
                <a:cs typeface="Helvetica Neue" charset="0"/>
              </a:rPr>
              <a:t>m</a:t>
            </a:r>
            <a:r>
              <a:rPr lang="en-US" sz="2000" b="1" dirty="0" smtClean="0">
                <a:solidFill>
                  <a:srgbClr val="3D85C6"/>
                </a:solidFill>
                <a:latin typeface="Helvetica Neue" charset="0"/>
                <a:ea typeface="Helvetica Neue" charset="0"/>
                <a:cs typeface="Helvetica Neue" charset="0"/>
              </a:rPr>
              <a:t>achine (SVM)</a:t>
            </a:r>
            <a:endParaRPr lang="en" sz="2000" b="1" dirty="0">
              <a:solidFill>
                <a:srgbClr val="3D85C6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9" name="Shape 423"/>
          <p:cNvSpPr txBox="1"/>
          <p:nvPr/>
        </p:nvSpPr>
        <p:spPr>
          <a:xfrm>
            <a:off x="6966000" y="1471225"/>
            <a:ext cx="1822400" cy="8655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rgbClr val="3D85C6"/>
                </a:solidFill>
                <a:latin typeface="Helvetica Neue" charset="0"/>
                <a:ea typeface="Helvetica Neue" charset="0"/>
                <a:cs typeface="Helvetica Neue" charset="0"/>
              </a:rPr>
              <a:t>outlier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rgbClr val="3D85C6"/>
                </a:solidFill>
                <a:latin typeface="Helvetica Neue" charset="0"/>
                <a:ea typeface="Helvetica Neue" charset="0"/>
                <a:cs typeface="Helvetica Neue" charset="0"/>
              </a:rPr>
              <a:t>detection </a:t>
            </a:r>
            <a:endParaRPr lang="en" sz="2000" b="1" dirty="0">
              <a:solidFill>
                <a:srgbClr val="3D85C6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0" name="Shape 421"/>
          <p:cNvSpPr txBox="1"/>
          <p:nvPr/>
        </p:nvSpPr>
        <p:spPr>
          <a:xfrm>
            <a:off x="6946900" y="3757225"/>
            <a:ext cx="1943100" cy="5353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rgbClr val="3D85C6"/>
                </a:solidFill>
                <a:latin typeface="Helvetica Neue" charset="0"/>
                <a:ea typeface="Helvetica Neue" charset="0"/>
                <a:cs typeface="Helvetica Neue" charset="0"/>
              </a:rPr>
              <a:t>machine logs</a:t>
            </a:r>
            <a:endParaRPr lang="en" sz="2000" b="1" dirty="0">
              <a:solidFill>
                <a:srgbClr val="3D85C6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1" name="Shape 423"/>
          <p:cNvSpPr txBox="1"/>
          <p:nvPr/>
        </p:nvSpPr>
        <p:spPr>
          <a:xfrm>
            <a:off x="2114600" y="1509325"/>
            <a:ext cx="920700" cy="5226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rgbClr val="3D85C6"/>
                </a:solidFill>
                <a:latin typeface="Helvetica Neue" charset="0"/>
                <a:ea typeface="Helvetica Neue" charset="0"/>
                <a:cs typeface="Helvetica Neue" charset="0"/>
              </a:rPr>
              <a:t>alert</a:t>
            </a:r>
            <a:endParaRPr lang="en" sz="2000" b="1" dirty="0">
              <a:solidFill>
                <a:srgbClr val="3D85C6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2" name="Shape 424"/>
          <p:cNvSpPr txBox="1"/>
          <p:nvPr/>
        </p:nvSpPr>
        <p:spPr>
          <a:xfrm>
            <a:off x="319836" y="877095"/>
            <a:ext cx="6184674" cy="40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rgbClr val="3D85C6"/>
                </a:solidFill>
                <a:latin typeface="Helvetica Neue" charset="0"/>
                <a:ea typeface="Helvetica Neue" charset="0"/>
                <a:cs typeface="Helvetica Neue" charset="0"/>
              </a:rPr>
              <a:t>Example: anomaly detection</a:t>
            </a:r>
            <a:endParaRPr lang="en" sz="2000" b="1" dirty="0">
              <a:solidFill>
                <a:srgbClr val="3D85C6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74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9" grpId="0"/>
      <p:bldP spid="30" grpId="0"/>
      <p:bldP spid="31" grpId="0"/>
      <p:bldP spid="3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350081"/>
            <a:ext cx="8520599" cy="572699"/>
          </a:xfrm>
        </p:spPr>
        <p:txBody>
          <a:bodyPr/>
          <a:lstStyle/>
          <a:p>
            <a:r>
              <a:rPr lang="en-US" dirty="0" smtClean="0"/>
              <a:t>Push Decisions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>
                <a:latin typeface="Helvetica Neue" charset="0"/>
                <a:ea typeface="Helvetica Neue" charset="0"/>
                <a:cs typeface="Helvetica Neue" charset="0"/>
              </a:rPr>
              <a:pPr>
                <a:spcBef>
                  <a:spcPts val="0"/>
                </a:spcBef>
              </a:pPr>
              <a:t>46</a:t>
            </a:fld>
            <a:endParaRPr lang="en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384300" y="2596572"/>
            <a:ext cx="3192234" cy="1702013"/>
            <a:chOff x="4982626" y="1286537"/>
            <a:chExt cx="2170455" cy="1115909"/>
          </a:xfrm>
        </p:grpSpPr>
        <p:sp>
          <p:nvSpPr>
            <p:cNvPr id="7" name="Shape 588"/>
            <p:cNvSpPr txBox="1"/>
            <p:nvPr/>
          </p:nvSpPr>
          <p:spPr>
            <a:xfrm rot="16200000">
              <a:off x="4973124" y="1840837"/>
              <a:ext cx="346080" cy="327075"/>
            </a:xfrm>
            <a:prstGeom prst="rect">
              <a:avLst/>
            </a:prstGeom>
            <a:noFill/>
            <a:ln w="12700" cmpd="sng"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2000">
                  <a:latin typeface="Helvetica Neue" charset="0"/>
                  <a:ea typeface="Helvetica Neue" charset="0"/>
                  <a:cs typeface="Helvetica Neue" charset="0"/>
                </a:rPr>
                <a:t>… </a:t>
              </a:r>
            </a:p>
          </p:txBody>
        </p:sp>
        <p:sp>
          <p:nvSpPr>
            <p:cNvPr id="8" name="Shape 590"/>
            <p:cNvSpPr/>
            <p:nvPr/>
          </p:nvSpPr>
          <p:spPr>
            <a:xfrm>
              <a:off x="5091461" y="1634378"/>
              <a:ext cx="236624" cy="22146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FF9900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0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" name="Shape 591"/>
            <p:cNvSpPr/>
            <p:nvPr/>
          </p:nvSpPr>
          <p:spPr>
            <a:xfrm>
              <a:off x="5091461" y="1286537"/>
              <a:ext cx="236624" cy="22146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FF9900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0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" name="Shape 593"/>
            <p:cNvSpPr/>
            <p:nvPr/>
          </p:nvSpPr>
          <p:spPr>
            <a:xfrm>
              <a:off x="5091461" y="2180986"/>
              <a:ext cx="236624" cy="22146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FF9900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0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11" name="Shape 594"/>
            <p:cNvCxnSpPr>
              <a:stCxn id="9" idx="5"/>
            </p:cNvCxnSpPr>
            <p:nvPr/>
          </p:nvCxnSpPr>
          <p:spPr>
            <a:xfrm>
              <a:off x="5328085" y="1371127"/>
              <a:ext cx="796318" cy="120512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2" name="Shape 595"/>
            <p:cNvCxnSpPr>
              <a:stCxn id="8" idx="5"/>
              <a:endCxn id="14" idx="1"/>
            </p:cNvCxnSpPr>
            <p:nvPr/>
          </p:nvCxnSpPr>
          <p:spPr>
            <a:xfrm flipV="1">
              <a:off x="5328085" y="1585355"/>
              <a:ext cx="796318" cy="133613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3" name="Shape 606"/>
            <p:cNvCxnSpPr>
              <a:stCxn id="10" idx="5"/>
            </p:cNvCxnSpPr>
            <p:nvPr/>
          </p:nvCxnSpPr>
          <p:spPr>
            <a:xfrm flipV="1">
              <a:off x="5328085" y="1718968"/>
              <a:ext cx="796318" cy="546608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4" name="Shape 604"/>
            <p:cNvSpPr/>
            <p:nvPr/>
          </p:nvSpPr>
          <p:spPr>
            <a:xfrm>
              <a:off x="6124402" y="1372503"/>
              <a:ext cx="1028679" cy="425704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2000" dirty="0" smtClean="0">
                  <a:latin typeface="Helvetica Neue" charset="0"/>
                  <a:ea typeface="Helvetica Neue" charset="0"/>
                  <a:cs typeface="Helvetica Neue" charset="0"/>
                </a:rPr>
                <a:t>Ingestion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-US" sz="2000" dirty="0">
                  <a:solidFill>
                    <a:srgbClr val="595959"/>
                  </a:solidFill>
                  <a:latin typeface="Helvetica Neue" charset="0"/>
                  <a:ea typeface="Helvetica Neue" charset="0"/>
                  <a:cs typeface="Helvetica Neue" charset="0"/>
                </a:rPr>
                <a:t>(</a:t>
              </a:r>
              <a:r>
                <a:rPr lang="en-US" sz="2000" dirty="0" smtClean="0">
                  <a:solidFill>
                    <a:srgbClr val="595959"/>
                  </a:solidFill>
                  <a:latin typeface="Helvetica Neue" charset="0"/>
                  <a:ea typeface="Helvetica Neue" charset="0"/>
                  <a:cs typeface="Helvetica Neue" charset="0"/>
                </a:rPr>
                <a:t>Kafka)</a:t>
              </a:r>
              <a:endParaRPr lang="en" sz="2000" dirty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576532" y="2301013"/>
            <a:ext cx="2553041" cy="2060179"/>
            <a:chOff x="7153081" y="1092757"/>
            <a:chExt cx="1735857" cy="1350737"/>
          </a:xfrm>
        </p:grpSpPr>
        <p:sp>
          <p:nvSpPr>
            <p:cNvPr id="16" name="Shape 592"/>
            <p:cNvSpPr/>
            <p:nvPr/>
          </p:nvSpPr>
          <p:spPr>
            <a:xfrm>
              <a:off x="7231382" y="2017789"/>
              <a:ext cx="1524717" cy="425705"/>
            </a:xfrm>
            <a:prstGeom prst="flowChartMagneticDisk">
              <a:avLst/>
            </a:prstGeom>
            <a:solidFill>
              <a:schemeClr val="lt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2000" dirty="0" smtClean="0">
                  <a:latin typeface="Helvetica Neue" charset="0"/>
                  <a:ea typeface="Helvetica Neue" charset="0"/>
                  <a:cs typeface="Helvetica Neue" charset="0"/>
                </a:rPr>
                <a:t>Storage </a:t>
              </a:r>
              <a:r>
                <a:rPr lang="en-US" sz="2000" dirty="0" smtClean="0">
                  <a:solidFill>
                    <a:srgbClr val="595959"/>
                  </a:solidFill>
                  <a:latin typeface="Helvetica Neue" charset="0"/>
                  <a:ea typeface="Helvetica Neue" charset="0"/>
                  <a:cs typeface="Helvetica Neue" charset="0"/>
                </a:rPr>
                <a:t>(HDFS)</a:t>
              </a:r>
              <a:endParaRPr lang="en" sz="2000" dirty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7" name="Shape 604"/>
            <p:cNvSpPr/>
            <p:nvPr/>
          </p:nvSpPr>
          <p:spPr>
            <a:xfrm>
              <a:off x="7353299" y="1373105"/>
              <a:ext cx="1535639" cy="42570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2000" dirty="0" smtClean="0">
                  <a:latin typeface="Helvetica Neue" charset="0"/>
                  <a:ea typeface="Helvetica Neue" charset="0"/>
                  <a:cs typeface="Helvetica Neue" charset="0"/>
                </a:rPr>
                <a:t>ETL/ML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-US" sz="2000" dirty="0">
                  <a:solidFill>
                    <a:srgbClr val="595959"/>
                  </a:solidFill>
                  <a:latin typeface="Helvetica Neue" charset="0"/>
                  <a:ea typeface="Helvetica Neue" charset="0"/>
                  <a:cs typeface="Helvetica Neue" charset="0"/>
                </a:rPr>
                <a:t>(</a:t>
              </a:r>
              <a:r>
                <a:rPr lang="en-US" sz="2000" dirty="0" err="1" smtClean="0">
                  <a:solidFill>
                    <a:srgbClr val="595959"/>
                  </a:solidFill>
                  <a:latin typeface="Helvetica Neue" charset="0"/>
                  <a:ea typeface="Helvetica Neue" charset="0"/>
                  <a:cs typeface="Helvetica Neue" charset="0"/>
                </a:rPr>
                <a:t>Hadoop</a:t>
              </a:r>
              <a:r>
                <a:rPr lang="en-US" sz="2000" dirty="0" smtClean="0">
                  <a:solidFill>
                    <a:srgbClr val="595959"/>
                  </a:solidFill>
                  <a:latin typeface="Helvetica Neue" charset="0"/>
                  <a:ea typeface="Helvetica Neue" charset="0"/>
                  <a:cs typeface="Helvetica Neue" charset="0"/>
                </a:rPr>
                <a:t>, Spark)</a:t>
              </a:r>
              <a:endParaRPr lang="en" sz="2000" dirty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18" name="Shape 605"/>
            <p:cNvCxnSpPr/>
            <p:nvPr/>
          </p:nvCxnSpPr>
          <p:spPr>
            <a:xfrm flipV="1">
              <a:off x="7987031" y="1796561"/>
              <a:ext cx="6350" cy="304801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triangle" w="lg" len="lg"/>
              <a:tailEnd type="triangle" w="lg" len="lg"/>
            </a:ln>
          </p:spPr>
        </p:cxnSp>
        <p:cxnSp>
          <p:nvCxnSpPr>
            <p:cNvPr id="19" name="Shape 605"/>
            <p:cNvCxnSpPr/>
            <p:nvPr/>
          </p:nvCxnSpPr>
          <p:spPr>
            <a:xfrm flipH="1" flipV="1">
              <a:off x="7279742" y="1092757"/>
              <a:ext cx="536485" cy="27837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20" name="Shape 605"/>
            <p:cNvCxnSpPr>
              <a:stCxn id="17" idx="1"/>
              <a:endCxn id="14" idx="3"/>
            </p:cNvCxnSpPr>
            <p:nvPr/>
          </p:nvCxnSpPr>
          <p:spPr>
            <a:xfrm flipH="1" flipV="1">
              <a:off x="7153081" y="1585356"/>
              <a:ext cx="200218" cy="601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triangle" w="lg" len="lg"/>
              <a:tailEnd type="none" w="lg" len="lg"/>
            </a:ln>
          </p:spPr>
        </p:cxnSp>
      </p:grpSp>
      <p:grpSp>
        <p:nvGrpSpPr>
          <p:cNvPr id="28" name="Group 27"/>
          <p:cNvGrpSpPr/>
          <p:nvPr/>
        </p:nvGrpSpPr>
        <p:grpSpPr>
          <a:xfrm>
            <a:off x="3063588" y="1613524"/>
            <a:ext cx="3883312" cy="1094795"/>
            <a:chOff x="3063588" y="1613524"/>
            <a:chExt cx="3883312" cy="1094795"/>
          </a:xfrm>
        </p:grpSpPr>
        <p:cxnSp>
          <p:nvCxnSpPr>
            <p:cNvPr id="5" name="Shape 601"/>
            <p:cNvCxnSpPr/>
            <p:nvPr/>
          </p:nvCxnSpPr>
          <p:spPr>
            <a:xfrm flipV="1">
              <a:off x="3857418" y="2281645"/>
              <a:ext cx="0" cy="426674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22" name="Shape 600"/>
            <p:cNvSpPr/>
            <p:nvPr/>
          </p:nvSpPr>
          <p:spPr>
            <a:xfrm>
              <a:off x="3063588" y="1613524"/>
              <a:ext cx="3883312" cy="687491"/>
            </a:xfrm>
            <a:prstGeom prst="rect">
              <a:avLst/>
            </a:prstGeom>
            <a:solidFill>
              <a:schemeClr val="lt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2000" dirty="0" smtClean="0">
                  <a:latin typeface="Helvetica Neue" charset="0"/>
                  <a:ea typeface="Helvetica Neue" charset="0"/>
                  <a:cs typeface="Helvetica Neue" charset="0"/>
                </a:rPr>
                <a:t>Streaming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(Storm, Spark, IBM Streams</a:t>
              </a:r>
              <a:r>
                <a:rPr lang="is-I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)</a:t>
              </a:r>
              <a:endPara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573217" y="1845970"/>
            <a:ext cx="1490371" cy="337776"/>
            <a:chOff x="1573217" y="1845970"/>
            <a:chExt cx="1490371" cy="337776"/>
          </a:xfrm>
        </p:grpSpPr>
        <p:cxnSp>
          <p:nvCxnSpPr>
            <p:cNvPr id="24" name="Shape 594"/>
            <p:cNvCxnSpPr>
              <a:stCxn id="22" idx="1"/>
              <a:endCxn id="25" idx="5"/>
            </p:cNvCxnSpPr>
            <p:nvPr/>
          </p:nvCxnSpPr>
          <p:spPr>
            <a:xfrm flipH="1">
              <a:off x="1921236" y="1957270"/>
              <a:ext cx="1142352" cy="17719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25" name="Shape 591"/>
            <p:cNvSpPr/>
            <p:nvPr/>
          </p:nvSpPr>
          <p:spPr>
            <a:xfrm>
              <a:off x="1573217" y="1845970"/>
              <a:ext cx="348019" cy="337776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FF9900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0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26" name="Shape 422"/>
          <p:cNvSpPr txBox="1"/>
          <p:nvPr/>
        </p:nvSpPr>
        <p:spPr>
          <a:xfrm>
            <a:off x="7129573" y="2588825"/>
            <a:ext cx="2203400" cy="8147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b="1" dirty="0">
                <a:solidFill>
                  <a:srgbClr val="3D85C6"/>
                </a:solidFill>
                <a:latin typeface="Helvetica Neue" charset="0"/>
                <a:ea typeface="Helvetica Neue" charset="0"/>
                <a:cs typeface="Helvetica Neue" charset="0"/>
              </a:rPr>
              <a:t>s</a:t>
            </a:r>
            <a:r>
              <a:rPr lang="en-US" sz="2000" b="1" dirty="0" smtClean="0">
                <a:solidFill>
                  <a:srgbClr val="3D85C6"/>
                </a:solidFill>
                <a:latin typeface="Helvetica Neue" charset="0"/>
                <a:ea typeface="Helvetica Neue" charset="0"/>
                <a:cs typeface="Helvetica Neue" charset="0"/>
              </a:rPr>
              <a:t>upport </a:t>
            </a:r>
            <a:r>
              <a:rPr lang="en-US" sz="2000" b="1" dirty="0">
                <a:solidFill>
                  <a:srgbClr val="3D84C7"/>
                </a:solidFill>
                <a:latin typeface="Helvetica Neue" charset="0"/>
                <a:ea typeface="Helvetica Neue" charset="0"/>
                <a:cs typeface="Helvetica Neue" charset="0"/>
              </a:rPr>
              <a:t>v</a:t>
            </a:r>
            <a:r>
              <a:rPr lang="en-US" sz="2000" b="1" dirty="0" smtClean="0">
                <a:solidFill>
                  <a:srgbClr val="3D84C7"/>
                </a:solidFill>
                <a:latin typeface="Helvetica Neue" charset="0"/>
                <a:ea typeface="Helvetica Neue" charset="0"/>
                <a:cs typeface="Helvetica Neue" charset="0"/>
              </a:rPr>
              <a:t>ector</a:t>
            </a:r>
            <a:r>
              <a:rPr lang="en-US" sz="2000" b="1" dirty="0" smtClean="0">
                <a:solidFill>
                  <a:srgbClr val="3D85C6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000" b="1" dirty="0">
                <a:solidFill>
                  <a:srgbClr val="3D85C6"/>
                </a:solidFill>
                <a:latin typeface="Helvetica Neue" charset="0"/>
                <a:ea typeface="Helvetica Neue" charset="0"/>
                <a:cs typeface="Helvetica Neue" charset="0"/>
              </a:rPr>
              <a:t>m</a:t>
            </a:r>
            <a:r>
              <a:rPr lang="en-US" sz="2000" b="1" dirty="0" smtClean="0">
                <a:solidFill>
                  <a:srgbClr val="3D85C6"/>
                </a:solidFill>
                <a:latin typeface="Helvetica Neue" charset="0"/>
                <a:ea typeface="Helvetica Neue" charset="0"/>
                <a:cs typeface="Helvetica Neue" charset="0"/>
              </a:rPr>
              <a:t>achine (SVM)</a:t>
            </a:r>
            <a:endParaRPr lang="en" sz="2000" b="1" dirty="0">
              <a:solidFill>
                <a:srgbClr val="3D85C6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9" name="Shape 423"/>
          <p:cNvSpPr txBox="1"/>
          <p:nvPr/>
        </p:nvSpPr>
        <p:spPr>
          <a:xfrm>
            <a:off x="6966000" y="1471225"/>
            <a:ext cx="1822400" cy="8655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rgbClr val="3D85C6"/>
                </a:solidFill>
                <a:latin typeface="Helvetica Neue" charset="0"/>
                <a:ea typeface="Helvetica Neue" charset="0"/>
                <a:cs typeface="Helvetica Neue" charset="0"/>
              </a:rPr>
              <a:t>outlier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rgbClr val="3D85C6"/>
                </a:solidFill>
                <a:latin typeface="Helvetica Neue" charset="0"/>
                <a:ea typeface="Helvetica Neue" charset="0"/>
                <a:cs typeface="Helvetica Neue" charset="0"/>
              </a:rPr>
              <a:t>detection </a:t>
            </a:r>
            <a:endParaRPr lang="en" sz="2000" b="1" dirty="0">
              <a:solidFill>
                <a:srgbClr val="3D85C6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0" name="Shape 421"/>
          <p:cNvSpPr txBox="1"/>
          <p:nvPr/>
        </p:nvSpPr>
        <p:spPr>
          <a:xfrm>
            <a:off x="6946900" y="3757225"/>
            <a:ext cx="1943100" cy="5353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rgbClr val="3D85C6"/>
                </a:solidFill>
                <a:latin typeface="Helvetica Neue" charset="0"/>
                <a:ea typeface="Helvetica Neue" charset="0"/>
                <a:cs typeface="Helvetica Neue" charset="0"/>
              </a:rPr>
              <a:t>machine logs</a:t>
            </a:r>
            <a:endParaRPr lang="en" sz="2000" b="1" dirty="0">
              <a:solidFill>
                <a:srgbClr val="3D85C6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1" name="Shape 423"/>
          <p:cNvSpPr txBox="1"/>
          <p:nvPr/>
        </p:nvSpPr>
        <p:spPr>
          <a:xfrm>
            <a:off x="2114600" y="1509325"/>
            <a:ext cx="920700" cy="5226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rgbClr val="3D85C6"/>
                </a:solidFill>
                <a:latin typeface="Helvetica Neue" charset="0"/>
                <a:ea typeface="Helvetica Neue" charset="0"/>
                <a:cs typeface="Helvetica Neue" charset="0"/>
              </a:rPr>
              <a:t>alert</a:t>
            </a:r>
            <a:endParaRPr lang="en" sz="2000" b="1" dirty="0">
              <a:solidFill>
                <a:srgbClr val="3D85C6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2" name="Shape 424"/>
          <p:cNvSpPr txBox="1"/>
          <p:nvPr/>
        </p:nvSpPr>
        <p:spPr>
          <a:xfrm>
            <a:off x="319836" y="877095"/>
            <a:ext cx="6184674" cy="40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rgbClr val="3D85C6"/>
                </a:solidFill>
                <a:latin typeface="Helvetica Neue" charset="0"/>
                <a:ea typeface="Helvetica Neue" charset="0"/>
                <a:cs typeface="Helvetica Neue" charset="0"/>
              </a:rPr>
              <a:t>Example: anomaly detection</a:t>
            </a:r>
            <a:endParaRPr lang="en" sz="2000" b="1" dirty="0">
              <a:solidFill>
                <a:srgbClr val="3D85C6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Shape 484"/>
          <p:cNvSpPr txBox="1"/>
          <p:nvPr/>
        </p:nvSpPr>
        <p:spPr>
          <a:xfrm>
            <a:off x="1937449" y="1813900"/>
            <a:ext cx="1191189" cy="54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err="1">
                <a:solidFill>
                  <a:srgbClr val="FFA63C"/>
                </a:solidFill>
                <a:latin typeface="Helvetica Neue" charset="0"/>
                <a:ea typeface="Helvetica Neue" charset="0"/>
                <a:cs typeface="Helvetica Neue" charset="0"/>
              </a:rPr>
              <a:t>m</a:t>
            </a:r>
            <a:r>
              <a:rPr lang="en-US" sz="2400" dirty="0" err="1" smtClean="0">
                <a:solidFill>
                  <a:srgbClr val="FFA63C"/>
                </a:solidFill>
                <a:latin typeface="Helvetica Neue" charset="0"/>
                <a:ea typeface="Helvetica Neue" charset="0"/>
                <a:cs typeface="Helvetica Neue" charset="0"/>
              </a:rPr>
              <a:t>s</a:t>
            </a:r>
            <a:r>
              <a:rPr lang="en-US" sz="2400" dirty="0" smtClean="0">
                <a:solidFill>
                  <a:srgbClr val="FFA63C"/>
                </a:solidFill>
                <a:latin typeface="Helvetica Neue" charset="0"/>
                <a:ea typeface="Helvetica Neue" charset="0"/>
                <a:cs typeface="Helvetica Neue" charset="0"/>
              </a:rPr>
              <a:t>/sec</a:t>
            </a:r>
            <a:endParaRPr lang="en" sz="2400" dirty="0">
              <a:solidFill>
                <a:srgbClr val="FFA63C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4" name="Shape 484"/>
          <p:cNvSpPr txBox="1"/>
          <p:nvPr/>
        </p:nvSpPr>
        <p:spPr>
          <a:xfrm>
            <a:off x="5302950" y="2194900"/>
            <a:ext cx="1123250" cy="54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smtClean="0">
                <a:solidFill>
                  <a:srgbClr val="FFA63C"/>
                </a:solidFill>
                <a:latin typeface="Helvetica Neue" charset="0"/>
                <a:ea typeface="Helvetica Neue" charset="0"/>
                <a:cs typeface="Helvetica Neue" charset="0"/>
              </a:rPr>
              <a:t>hour</a:t>
            </a:r>
            <a:endParaRPr lang="en" sz="2400" dirty="0">
              <a:solidFill>
                <a:srgbClr val="FFA63C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83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scorecard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>
                <a:latin typeface="Helvetica Neue" charset="0"/>
                <a:ea typeface="Helvetica Neue" charset="0"/>
                <a:cs typeface="Helvetica Neue" charset="0"/>
              </a:rPr>
              <a:pPr>
                <a:spcBef>
                  <a:spcPts val="0"/>
                </a:spcBef>
              </a:pPr>
              <a:t>47</a:t>
            </a:fld>
            <a:endParaRPr lang="en">
              <a:latin typeface="Helvetica Neue" charset="0"/>
              <a:ea typeface="Helvetica Neue" charset="0"/>
              <a:cs typeface="Helvetica Neue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368300" y="1262156"/>
          <a:ext cx="8394700" cy="1463040"/>
        </p:xfrm>
        <a:graphic>
          <a:graphicData uri="http://schemas.openxmlformats.org/drawingml/2006/table">
            <a:tbl>
              <a:tblPr firstRow="1" bandRow="1"/>
              <a:tblGrid>
                <a:gridCol w="2108200"/>
                <a:gridCol w="1709991"/>
                <a:gridCol w="1423507"/>
                <a:gridCol w="1356988"/>
                <a:gridCol w="1796014"/>
              </a:tblGrid>
              <a:tr h="35861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Solution</a:t>
                      </a:r>
                      <a:endParaRPr 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Decision Quality</a:t>
                      </a:r>
                      <a:endParaRPr 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Latency</a:t>
                      </a:r>
                      <a:endParaRPr 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latin typeface="Tahoma"/>
                        <a:cs typeface="Tahoma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Security</a:t>
                      </a:r>
                      <a:endParaRPr 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</a:tr>
              <a:tr h="358615">
                <a:tc vMerge="1">
                  <a:txBody>
                    <a:bodyPr/>
                    <a:lstStyle/>
                    <a:p>
                      <a:endParaRPr lang="en-US" sz="2000" dirty="0">
                        <a:latin typeface="Tahoma"/>
                        <a:cs typeface="Tahoma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000" dirty="0">
                        <a:latin typeface="Tahoma"/>
                        <a:cs typeface="Taho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Decision </a:t>
                      </a:r>
                      <a:endParaRPr 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Update</a:t>
                      </a:r>
                      <a:endParaRPr 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2000" dirty="0">
                        <a:latin typeface="Tahoma"/>
                        <a:cs typeface="Tahoma"/>
                      </a:endParaRPr>
                    </a:p>
                  </a:txBody>
                  <a:tcPr/>
                </a:tc>
              </a:tr>
              <a:tr h="358615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Pull</a:t>
                      </a:r>
                      <a:r>
                        <a:rPr lang="en-US" sz="1800" baseline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decisions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FFA63C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simple</a:t>
                      </a:r>
                      <a:endParaRPr lang="en-US" sz="1800" b="0" dirty="0">
                        <a:solidFill>
                          <a:srgbClr val="FFA63C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accent3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ms</a:t>
                      </a:r>
                      <a:endParaRPr lang="en-US" sz="1800" b="0" dirty="0">
                        <a:solidFill>
                          <a:schemeClr val="accent3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66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min</a:t>
                      </a:r>
                      <a:r>
                        <a:rPr lang="en-US" sz="1800" dirty="0" smtClean="0">
                          <a:solidFill>
                            <a:srgbClr val="595959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/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day</a:t>
                      </a:r>
                      <a:endParaRPr lang="en-US" sz="1800" dirty="0">
                        <a:solidFill>
                          <a:srgbClr val="FF00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weak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358615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Push</a:t>
                      </a:r>
                      <a:r>
                        <a:rPr lang="en-US" sz="1800" baseline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decisions</a:t>
                      </a:r>
                      <a:endParaRPr lang="en-US" sz="18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D5D2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FFA63C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simple</a:t>
                      </a:r>
                      <a:endParaRPr lang="en-US" sz="1800" b="0" dirty="0">
                        <a:solidFill>
                          <a:srgbClr val="FFA63C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D5D2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A63C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ms</a:t>
                      </a:r>
                      <a:r>
                        <a:rPr lang="en-US" sz="1800" b="0" dirty="0" smtClean="0">
                          <a:solidFill>
                            <a:srgbClr val="FFA63C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/sec</a:t>
                      </a:r>
                      <a:endParaRPr lang="en-US" sz="1800" dirty="0">
                        <a:solidFill>
                          <a:srgbClr val="FFA63C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D5D2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A63C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hour</a:t>
                      </a:r>
                      <a:endParaRPr lang="en-US" sz="1800" dirty="0">
                        <a:solidFill>
                          <a:srgbClr val="FFA63C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D5D2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weak</a:t>
                      </a:r>
                    </a:p>
                  </a:txBody>
                  <a:tcPr>
                    <a:solidFill>
                      <a:srgbClr val="D5D2C3"/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19100" y="4610100"/>
            <a:ext cx="5044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8D00"/>
                </a:solidFill>
                <a:latin typeface="Helvetica Neue"/>
                <a:cs typeface="Helvetica Neue"/>
              </a:rPr>
              <a:t>*light-weight, ensemble + correction models, policies</a:t>
            </a:r>
            <a:endParaRPr lang="en-US" sz="1600" dirty="0">
              <a:solidFill>
                <a:srgbClr val="FF8D00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808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165625"/>
            <a:ext cx="8832300" cy="12186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4000" dirty="0" smtClean="0"/>
              <a:t>Security tools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1625600" y="1816100"/>
            <a:ext cx="647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600" dirty="0" smtClean="0"/>
              <a:t>Computation on encrypted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/>
              <a:t>Hardware enclaves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4706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165625"/>
            <a:ext cx="8832300" cy="12186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State-of-the-art security solutions: </a:t>
            </a:r>
            <a:r>
              <a:rPr lang="en-US" sz="3200" dirty="0" smtClean="0"/>
              <a:t>Computation on encrypted data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>
                <a:latin typeface="Helvetica Neue" charset="0"/>
                <a:ea typeface="Helvetica Neue" charset="0"/>
                <a:cs typeface="Helvetica Neue" charset="0"/>
              </a:rPr>
              <a:pPr>
                <a:spcBef>
                  <a:spcPts val="0"/>
                </a:spcBef>
              </a:pPr>
              <a:t>49</a:t>
            </a:fld>
            <a:endParaRPr lang="en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Shape 588"/>
          <p:cNvSpPr txBox="1"/>
          <p:nvPr/>
        </p:nvSpPr>
        <p:spPr>
          <a:xfrm rot="16200000">
            <a:off x="882193" y="3603570"/>
            <a:ext cx="517836" cy="470369"/>
          </a:xfrm>
          <a:prstGeom prst="rect">
            <a:avLst/>
          </a:prstGeom>
          <a:noFill/>
          <a:ln w="12700" cmpd="sng"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latin typeface="Helvetica Neue" charset="0"/>
                <a:ea typeface="Helvetica Neue" charset="0"/>
                <a:cs typeface="Helvetica Neue" charset="0"/>
              </a:rPr>
              <a:t>… </a:t>
            </a:r>
          </a:p>
        </p:txBody>
      </p:sp>
      <p:sp>
        <p:nvSpPr>
          <p:cNvPr id="7" name="Shape 590"/>
          <p:cNvSpPr/>
          <p:nvPr/>
        </p:nvSpPr>
        <p:spPr>
          <a:xfrm>
            <a:off x="1062442" y="3285132"/>
            <a:ext cx="340291" cy="331368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FF9900"/>
          </a:solidFill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00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Shape 591"/>
          <p:cNvSpPr/>
          <p:nvPr/>
        </p:nvSpPr>
        <p:spPr>
          <a:xfrm>
            <a:off x="1062442" y="2764661"/>
            <a:ext cx="340291" cy="331368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FF9900"/>
          </a:solidFill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00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Shape 592"/>
          <p:cNvSpPr/>
          <p:nvPr/>
        </p:nvSpPr>
        <p:spPr>
          <a:xfrm>
            <a:off x="4648200" y="3858826"/>
            <a:ext cx="2095500" cy="636978"/>
          </a:xfrm>
          <a:prstGeom prst="flowChartMagneticDisk">
            <a:avLst/>
          </a:prstGeom>
          <a:solidFill>
            <a:srgbClr val="D9D9D9"/>
          </a:solidFill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rPr>
              <a:t>Storage (HDFS)</a:t>
            </a:r>
            <a:endParaRPr lang="en" sz="2000" dirty="0">
              <a:solidFill>
                <a:srgbClr val="59595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Shape 593"/>
          <p:cNvSpPr/>
          <p:nvPr/>
        </p:nvSpPr>
        <p:spPr>
          <a:xfrm>
            <a:off x="1062442" y="4103016"/>
            <a:ext cx="340291" cy="331368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FF9900"/>
          </a:solidFill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00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1" name="Shape 594"/>
          <p:cNvCxnSpPr>
            <a:stCxn id="8" idx="5"/>
          </p:cNvCxnSpPr>
          <p:nvPr/>
        </p:nvCxnSpPr>
        <p:spPr>
          <a:xfrm>
            <a:off x="1402733" y="2891232"/>
            <a:ext cx="1797667" cy="156768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2" name="Shape 595"/>
          <p:cNvCxnSpPr>
            <a:stCxn id="7" idx="5"/>
            <a:endCxn id="14" idx="1"/>
          </p:cNvCxnSpPr>
          <p:nvPr/>
        </p:nvCxnSpPr>
        <p:spPr>
          <a:xfrm flipV="1">
            <a:off x="1402733" y="3211780"/>
            <a:ext cx="1792889" cy="199923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" name="Shape 606"/>
          <p:cNvCxnSpPr/>
          <p:nvPr/>
        </p:nvCxnSpPr>
        <p:spPr>
          <a:xfrm flipV="1">
            <a:off x="1402733" y="3340100"/>
            <a:ext cx="1784967" cy="902187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" name="Shape 604"/>
          <p:cNvSpPr/>
          <p:nvPr/>
        </p:nvSpPr>
        <p:spPr>
          <a:xfrm>
            <a:off x="3195622" y="2893291"/>
            <a:ext cx="1479350" cy="63697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Ingestion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rPr>
              <a:t>(</a:t>
            </a:r>
            <a:r>
              <a:rPr lang="en-US" sz="2000" dirty="0" smtClean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rPr>
              <a:t>Kafka)</a:t>
            </a:r>
            <a:endParaRPr lang="en" sz="2000" dirty="0">
              <a:solidFill>
                <a:srgbClr val="59595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5" name="Shape 604"/>
          <p:cNvSpPr/>
          <p:nvPr/>
        </p:nvSpPr>
        <p:spPr>
          <a:xfrm>
            <a:off x="4927680" y="2894192"/>
            <a:ext cx="2273220" cy="63697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ETL/ML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rPr>
              <a:t>(</a:t>
            </a:r>
            <a:r>
              <a:rPr lang="en-US" sz="2000" dirty="0" err="1" smtClean="0">
                <a:solidFill>
                  <a:srgbClr val="262626"/>
                </a:solidFill>
                <a:latin typeface="Helvetica Neue" charset="0"/>
                <a:ea typeface="Helvetica Neue" charset="0"/>
                <a:cs typeface="Helvetica Neue" charset="0"/>
              </a:rPr>
              <a:t>Hadoop</a:t>
            </a:r>
            <a:r>
              <a:rPr lang="en-US" sz="2000" dirty="0" smtClean="0">
                <a:solidFill>
                  <a:srgbClr val="262626"/>
                </a:solidFill>
                <a:latin typeface="Helvetica Neue" charset="0"/>
                <a:ea typeface="Helvetica Neue" charset="0"/>
                <a:cs typeface="Helvetica Neue" charset="0"/>
              </a:rPr>
              <a:t>, Spark</a:t>
            </a:r>
            <a:r>
              <a:rPr lang="en-US" sz="2000" dirty="0" smtClean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  <a:endParaRPr lang="en" sz="2000" dirty="0">
              <a:solidFill>
                <a:srgbClr val="59595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6" name="Shape 605"/>
          <p:cNvCxnSpPr/>
          <p:nvPr/>
        </p:nvCxnSpPr>
        <p:spPr>
          <a:xfrm flipV="1">
            <a:off x="5691642" y="3527805"/>
            <a:ext cx="9132" cy="456071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triangle" w="lg" len="lg"/>
            <a:tailEnd type="triangle" w="lg" len="lg"/>
          </a:ln>
        </p:spPr>
      </p:cxnSp>
      <p:cxnSp>
        <p:nvCxnSpPr>
          <p:cNvPr id="17" name="Shape 605"/>
          <p:cNvCxnSpPr>
            <a:stCxn id="15" idx="1"/>
            <a:endCxn id="14" idx="3"/>
          </p:cNvCxnSpPr>
          <p:nvPr/>
        </p:nvCxnSpPr>
        <p:spPr>
          <a:xfrm flipH="1" flipV="1">
            <a:off x="4674972" y="3211780"/>
            <a:ext cx="252708" cy="901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triangle" w="lg" len="lg"/>
            <a:tailEnd type="none" w="lg" len="lg"/>
          </a:ln>
        </p:spPr>
      </p:cxnSp>
      <p:sp>
        <p:nvSpPr>
          <p:cNvPr id="19" name="Shape 600"/>
          <p:cNvSpPr/>
          <p:nvPr/>
        </p:nvSpPr>
        <p:spPr>
          <a:xfrm>
            <a:off x="4457700" y="1642126"/>
            <a:ext cx="2743200" cy="67351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Key-value store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(Cassandra, MySQL)</a:t>
            </a:r>
          </a:p>
        </p:txBody>
      </p:sp>
      <p:sp>
        <p:nvSpPr>
          <p:cNvPr id="20" name="Shape 589"/>
          <p:cNvSpPr/>
          <p:nvPr/>
        </p:nvSpPr>
        <p:spPr>
          <a:xfrm>
            <a:off x="1090648" y="1809541"/>
            <a:ext cx="340291" cy="331368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FF9900"/>
          </a:solidFill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1435100" y="1690837"/>
            <a:ext cx="1765300" cy="214163"/>
          </a:xfrm>
          <a:custGeom>
            <a:avLst/>
            <a:gdLst>
              <a:gd name="connsiteX0" fmla="*/ 762000 w 762000"/>
              <a:gd name="connsiteY0" fmla="*/ 140573 h 175498"/>
              <a:gd name="connsiteX1" fmla="*/ 454025 w 762000"/>
              <a:gd name="connsiteY1" fmla="*/ 4048 h 175498"/>
              <a:gd name="connsiteX2" fmla="*/ 212725 w 762000"/>
              <a:gd name="connsiteY2" fmla="*/ 48498 h 175498"/>
              <a:gd name="connsiteX3" fmla="*/ 0 w 762000"/>
              <a:gd name="connsiteY3" fmla="*/ 175498 h 175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000" h="175498">
                <a:moveTo>
                  <a:pt x="762000" y="140573"/>
                </a:moveTo>
                <a:cubicBezTo>
                  <a:pt x="653785" y="79983"/>
                  <a:pt x="545571" y="19394"/>
                  <a:pt x="454025" y="4048"/>
                </a:cubicBezTo>
                <a:cubicBezTo>
                  <a:pt x="362479" y="-11298"/>
                  <a:pt x="288396" y="19923"/>
                  <a:pt x="212725" y="48498"/>
                </a:cubicBezTo>
                <a:cubicBezTo>
                  <a:pt x="137054" y="77073"/>
                  <a:pt x="0" y="175498"/>
                  <a:pt x="0" y="175498"/>
                </a:cubicBezTo>
              </a:path>
            </a:pathLst>
          </a:cu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2" name="Freeform 21"/>
          <p:cNvSpPr/>
          <p:nvPr/>
        </p:nvSpPr>
        <p:spPr>
          <a:xfrm rot="11000564">
            <a:off x="1443164" y="1933352"/>
            <a:ext cx="1771274" cy="328365"/>
          </a:xfrm>
          <a:custGeom>
            <a:avLst/>
            <a:gdLst>
              <a:gd name="connsiteX0" fmla="*/ 762000 w 762000"/>
              <a:gd name="connsiteY0" fmla="*/ 140573 h 175498"/>
              <a:gd name="connsiteX1" fmla="*/ 454025 w 762000"/>
              <a:gd name="connsiteY1" fmla="*/ 4048 h 175498"/>
              <a:gd name="connsiteX2" fmla="*/ 212725 w 762000"/>
              <a:gd name="connsiteY2" fmla="*/ 48498 h 175498"/>
              <a:gd name="connsiteX3" fmla="*/ 0 w 762000"/>
              <a:gd name="connsiteY3" fmla="*/ 175498 h 175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000" h="175498">
                <a:moveTo>
                  <a:pt x="762000" y="140573"/>
                </a:moveTo>
                <a:cubicBezTo>
                  <a:pt x="653785" y="79983"/>
                  <a:pt x="545571" y="19394"/>
                  <a:pt x="454025" y="4048"/>
                </a:cubicBezTo>
                <a:cubicBezTo>
                  <a:pt x="362479" y="-11298"/>
                  <a:pt x="288396" y="19923"/>
                  <a:pt x="212725" y="48498"/>
                </a:cubicBezTo>
                <a:cubicBezTo>
                  <a:pt x="137054" y="77073"/>
                  <a:pt x="0" y="175498"/>
                  <a:pt x="0" y="175498"/>
                </a:cubicBezTo>
              </a:path>
            </a:pathLst>
          </a:cu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n>
                <a:solidFill>
                  <a:srgbClr val="000000"/>
                </a:solidFill>
              </a:ln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3" name="Shape 302"/>
          <p:cNvSpPr txBox="1"/>
          <p:nvPr/>
        </p:nvSpPr>
        <p:spPr>
          <a:xfrm>
            <a:off x="1579277" y="2080470"/>
            <a:ext cx="1175743" cy="484337"/>
          </a:xfrm>
          <a:prstGeom prst="rect">
            <a:avLst/>
          </a:prstGeom>
          <a:noFill/>
          <a:ln w="12700" cmpd="sng"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dirty="0" smtClean="0">
                <a:latin typeface="Helvetica Neue" charset="0"/>
                <a:ea typeface="Helvetica Neue" charset="0"/>
                <a:cs typeface="Helvetica Neue" charset="0"/>
              </a:rPr>
              <a:t>request </a:t>
            </a:r>
            <a:endParaRPr lang="en" sz="2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4" name="Shape 302"/>
          <p:cNvSpPr txBox="1"/>
          <p:nvPr/>
        </p:nvSpPr>
        <p:spPr>
          <a:xfrm>
            <a:off x="1507234" y="1244603"/>
            <a:ext cx="1301825" cy="484337"/>
          </a:xfrm>
          <a:prstGeom prst="rect">
            <a:avLst/>
          </a:prstGeom>
          <a:noFill/>
          <a:ln w="12700" cmpd="sng"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dirty="0" smtClean="0">
                <a:latin typeface="Helvetica Neue" charset="0"/>
                <a:ea typeface="Helvetica Neue" charset="0"/>
                <a:cs typeface="Helvetica Neue" charset="0"/>
              </a:rPr>
              <a:t>decision </a:t>
            </a:r>
            <a:endParaRPr lang="en" sz="2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25" name="Shape 605"/>
          <p:cNvCxnSpPr/>
          <p:nvPr/>
        </p:nvCxnSpPr>
        <p:spPr>
          <a:xfrm flipH="1" flipV="1">
            <a:off x="5646912" y="2246443"/>
            <a:ext cx="1" cy="644792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3" name="Oval 42"/>
          <p:cNvSpPr/>
          <p:nvPr/>
        </p:nvSpPr>
        <p:spPr>
          <a:xfrm>
            <a:off x="3213100" y="1524000"/>
            <a:ext cx="914400" cy="914400"/>
          </a:xfrm>
          <a:prstGeom prst="ellipse">
            <a:avLst/>
          </a:prstGeom>
          <a:solidFill>
            <a:srgbClr val="D5D2C3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Web</a:t>
            </a:r>
          </a:p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App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44" name="Shape 605"/>
          <p:cNvCxnSpPr>
            <a:stCxn id="19" idx="1"/>
            <a:endCxn id="43" idx="6"/>
          </p:cNvCxnSpPr>
          <p:nvPr/>
        </p:nvCxnSpPr>
        <p:spPr>
          <a:xfrm flipH="1">
            <a:off x="4127500" y="1978882"/>
            <a:ext cx="330200" cy="2318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triangl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75734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895973" y="828973"/>
            <a:ext cx="1428649" cy="2181684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214951" y="2374119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28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3272247" y="1211382"/>
            <a:ext cx="2007970" cy="1186434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052619" y="1224525"/>
            <a:ext cx="1987235" cy="1149595"/>
            <a:chOff x="6031930" y="1896432"/>
            <a:chExt cx="1987235" cy="1149595"/>
          </a:xfrm>
        </p:grpSpPr>
        <p:grpSp>
          <p:nvGrpSpPr>
            <p:cNvPr id="74" name="Group 73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88" name="Straight Arrow Connector 8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94" name="Oval 93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89" name="Oval 88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2434" y="2875179"/>
            <a:ext cx="5573183" cy="186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4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/>
          <p:cNvSpPr txBox="1">
            <a:spLocks/>
          </p:cNvSpPr>
          <p:nvPr/>
        </p:nvSpPr>
        <p:spPr bwMode="auto">
          <a:xfrm>
            <a:off x="311700" y="165625"/>
            <a:ext cx="8832300" cy="121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lvl="0" algn="l" defTabSz="457200" rtl="0" eaLnBrk="0" fontAlgn="base" hangingPunct="0">
              <a:spcBef>
                <a:spcPts val="0"/>
              </a:spcBef>
              <a:spcAft>
                <a:spcPct val="0"/>
              </a:spcAft>
              <a:defRPr sz="3600" b="0" i="0" kern="1200">
                <a:solidFill>
                  <a:srgbClr val="404040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lvl="1" algn="l" defTabSz="457200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rgbClr val="404040"/>
                </a:solidFill>
                <a:latin typeface="Newslab Thin" charset="0"/>
                <a:ea typeface="MS PGothic" pitchFamily="34" charset="-128"/>
              </a:defRPr>
            </a:lvl2pPr>
            <a:lvl3pPr lvl="2" algn="l" defTabSz="457200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rgbClr val="404040"/>
                </a:solidFill>
                <a:latin typeface="Newslab Thin" charset="0"/>
                <a:ea typeface="MS PGothic" pitchFamily="34" charset="-128"/>
              </a:defRPr>
            </a:lvl3pPr>
            <a:lvl4pPr lvl="3" algn="l" defTabSz="457200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rgbClr val="404040"/>
                </a:solidFill>
                <a:latin typeface="Newslab Thin" charset="0"/>
                <a:ea typeface="MS PGothic" pitchFamily="34" charset="-128"/>
              </a:defRPr>
            </a:lvl4pPr>
            <a:lvl5pPr lvl="4" algn="l" defTabSz="457200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rgbClr val="404040"/>
                </a:solidFill>
                <a:latin typeface="Newslab Thin" charset="0"/>
                <a:ea typeface="MS PGothic" pitchFamily="34" charset="-128"/>
              </a:defRPr>
            </a:lvl5pPr>
            <a:lvl6pPr marL="457200" lvl="5" algn="l" defTabSz="457200" rtl="0" fontAlgn="base">
              <a:spcBef>
                <a:spcPts val="0"/>
              </a:spcBef>
              <a:spcAft>
                <a:spcPct val="0"/>
              </a:spcAft>
              <a:defRPr sz="4000">
                <a:solidFill>
                  <a:srgbClr val="404040"/>
                </a:solidFill>
                <a:latin typeface="Newslab Thin" charset="0"/>
                <a:ea typeface="ＭＳ Ｐゴシック" charset="0"/>
              </a:defRPr>
            </a:lvl6pPr>
            <a:lvl7pPr marL="914400" lvl="6" algn="l" defTabSz="457200" rtl="0" fontAlgn="base">
              <a:spcBef>
                <a:spcPts val="0"/>
              </a:spcBef>
              <a:spcAft>
                <a:spcPct val="0"/>
              </a:spcAft>
              <a:defRPr sz="4000">
                <a:solidFill>
                  <a:srgbClr val="404040"/>
                </a:solidFill>
                <a:latin typeface="Newslab Thin" charset="0"/>
                <a:ea typeface="ＭＳ Ｐゴシック" charset="0"/>
              </a:defRPr>
            </a:lvl7pPr>
            <a:lvl8pPr marL="1371600" lvl="7" algn="l" defTabSz="457200" rtl="0" fontAlgn="base">
              <a:spcBef>
                <a:spcPts val="0"/>
              </a:spcBef>
              <a:spcAft>
                <a:spcPct val="0"/>
              </a:spcAft>
              <a:defRPr sz="4000">
                <a:solidFill>
                  <a:srgbClr val="404040"/>
                </a:solidFill>
                <a:latin typeface="Newslab Thin" charset="0"/>
                <a:ea typeface="ＭＳ Ｐゴシック" charset="0"/>
              </a:defRPr>
            </a:lvl8pPr>
            <a:lvl9pPr marL="1828800" lvl="8" algn="l" defTabSz="457200" rtl="0" fontAlgn="base">
              <a:spcBef>
                <a:spcPts val="0"/>
              </a:spcBef>
              <a:spcAft>
                <a:spcPct val="0"/>
              </a:spcAft>
              <a:defRPr sz="4000">
                <a:solidFill>
                  <a:srgbClr val="404040"/>
                </a:solidFill>
                <a:latin typeface="Newslab Thin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 smtClean="0"/>
              <a:t>State-of-the-art security solutions: </a:t>
            </a:r>
            <a:r>
              <a:rPr lang="en-US" sz="3200" dirty="0" smtClean="0"/>
              <a:t>Computation on encrypted data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>
                <a:latin typeface="Helvetica Neue" charset="0"/>
                <a:ea typeface="Helvetica Neue" charset="0"/>
                <a:cs typeface="Helvetica Neue" charset="0"/>
              </a:rPr>
              <a:pPr>
                <a:spcBef>
                  <a:spcPts val="0"/>
                </a:spcBef>
              </a:pPr>
              <a:t>50</a:t>
            </a:fld>
            <a:endParaRPr lang="en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Shape 588"/>
          <p:cNvSpPr txBox="1"/>
          <p:nvPr/>
        </p:nvSpPr>
        <p:spPr>
          <a:xfrm rot="16200000">
            <a:off x="882193" y="3603570"/>
            <a:ext cx="517836" cy="470369"/>
          </a:xfrm>
          <a:prstGeom prst="rect">
            <a:avLst/>
          </a:prstGeom>
          <a:noFill/>
          <a:ln w="12700" cmpd="sng"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latin typeface="Helvetica Neue" charset="0"/>
                <a:ea typeface="Helvetica Neue" charset="0"/>
                <a:cs typeface="Helvetica Neue" charset="0"/>
              </a:rPr>
              <a:t>… </a:t>
            </a:r>
          </a:p>
        </p:txBody>
      </p:sp>
      <p:sp>
        <p:nvSpPr>
          <p:cNvPr id="7" name="Shape 590"/>
          <p:cNvSpPr/>
          <p:nvPr/>
        </p:nvSpPr>
        <p:spPr>
          <a:xfrm>
            <a:off x="1062442" y="3285132"/>
            <a:ext cx="340291" cy="331368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FF9900"/>
          </a:solidFill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00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Shape 591"/>
          <p:cNvSpPr/>
          <p:nvPr/>
        </p:nvSpPr>
        <p:spPr>
          <a:xfrm>
            <a:off x="1062442" y="2764661"/>
            <a:ext cx="340291" cy="331368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FF9900"/>
          </a:solidFill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00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Shape 592"/>
          <p:cNvSpPr/>
          <p:nvPr/>
        </p:nvSpPr>
        <p:spPr>
          <a:xfrm>
            <a:off x="4648200" y="3858826"/>
            <a:ext cx="2095500" cy="636978"/>
          </a:xfrm>
          <a:prstGeom prst="flowChartMagneticDisk">
            <a:avLst/>
          </a:prstGeom>
          <a:solidFill>
            <a:srgbClr val="ADCCA0"/>
          </a:solidFill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rPr>
              <a:t>Storage (HDFS)</a:t>
            </a:r>
            <a:endParaRPr lang="en" sz="2000" dirty="0">
              <a:solidFill>
                <a:srgbClr val="59595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Shape 593"/>
          <p:cNvSpPr/>
          <p:nvPr/>
        </p:nvSpPr>
        <p:spPr>
          <a:xfrm>
            <a:off x="1062442" y="4103016"/>
            <a:ext cx="340291" cy="331368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FF9900"/>
          </a:solidFill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00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1" name="Shape 594"/>
          <p:cNvCxnSpPr>
            <a:stCxn id="8" idx="5"/>
          </p:cNvCxnSpPr>
          <p:nvPr/>
        </p:nvCxnSpPr>
        <p:spPr>
          <a:xfrm>
            <a:off x="1402733" y="2891232"/>
            <a:ext cx="1797667" cy="156768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2" name="Shape 595"/>
          <p:cNvCxnSpPr>
            <a:stCxn id="7" idx="5"/>
            <a:endCxn id="14" idx="1"/>
          </p:cNvCxnSpPr>
          <p:nvPr/>
        </p:nvCxnSpPr>
        <p:spPr>
          <a:xfrm flipV="1">
            <a:off x="1402733" y="3211780"/>
            <a:ext cx="1792889" cy="199923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" name="Shape 606"/>
          <p:cNvCxnSpPr/>
          <p:nvPr/>
        </p:nvCxnSpPr>
        <p:spPr>
          <a:xfrm flipV="1">
            <a:off x="1402733" y="3340100"/>
            <a:ext cx="1784967" cy="902187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" name="Shape 604"/>
          <p:cNvSpPr/>
          <p:nvPr/>
        </p:nvSpPr>
        <p:spPr>
          <a:xfrm>
            <a:off x="3195622" y="2893291"/>
            <a:ext cx="1479350" cy="63697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Ingestion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rPr>
              <a:t>(</a:t>
            </a:r>
            <a:r>
              <a:rPr lang="en-US" sz="2000" dirty="0" smtClean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rPr>
              <a:t>Kafka)</a:t>
            </a:r>
            <a:endParaRPr lang="en" sz="2000" dirty="0">
              <a:solidFill>
                <a:srgbClr val="59595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5" name="Shape 604"/>
          <p:cNvSpPr/>
          <p:nvPr/>
        </p:nvSpPr>
        <p:spPr>
          <a:xfrm>
            <a:off x="4927680" y="2894192"/>
            <a:ext cx="2285920" cy="63697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ETL/ML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rPr>
              <a:t>(</a:t>
            </a:r>
            <a:r>
              <a:rPr lang="en-US" sz="2000" dirty="0" err="1" smtClean="0">
                <a:solidFill>
                  <a:srgbClr val="262626"/>
                </a:solidFill>
                <a:latin typeface="Helvetica Neue" charset="0"/>
                <a:ea typeface="Helvetica Neue" charset="0"/>
                <a:cs typeface="Helvetica Neue" charset="0"/>
              </a:rPr>
              <a:t>Hadoop</a:t>
            </a:r>
            <a:r>
              <a:rPr lang="en-US" sz="2000" dirty="0" smtClean="0">
                <a:solidFill>
                  <a:srgbClr val="262626"/>
                </a:solidFill>
                <a:latin typeface="Helvetica Neue" charset="0"/>
                <a:ea typeface="Helvetica Neue" charset="0"/>
                <a:cs typeface="Helvetica Neue" charset="0"/>
              </a:rPr>
              <a:t>, Spark</a:t>
            </a:r>
            <a:r>
              <a:rPr lang="en-US" sz="2000" dirty="0" smtClean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  <a:endParaRPr lang="en" sz="2000" dirty="0">
              <a:solidFill>
                <a:srgbClr val="59595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6" name="Shape 605"/>
          <p:cNvCxnSpPr/>
          <p:nvPr/>
        </p:nvCxnSpPr>
        <p:spPr>
          <a:xfrm flipV="1">
            <a:off x="5691642" y="3527805"/>
            <a:ext cx="9132" cy="456071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triangle" w="lg" len="lg"/>
            <a:tailEnd type="triangle" w="lg" len="lg"/>
          </a:ln>
        </p:spPr>
      </p:cxnSp>
      <p:cxnSp>
        <p:nvCxnSpPr>
          <p:cNvPr id="17" name="Shape 605"/>
          <p:cNvCxnSpPr>
            <a:stCxn id="15" idx="1"/>
            <a:endCxn id="14" idx="3"/>
          </p:cNvCxnSpPr>
          <p:nvPr/>
        </p:nvCxnSpPr>
        <p:spPr>
          <a:xfrm flipH="1" flipV="1">
            <a:off x="4674972" y="3211780"/>
            <a:ext cx="252708" cy="901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triangle" w="lg" len="lg"/>
            <a:tailEnd type="none" w="lg" len="lg"/>
          </a:ln>
        </p:spPr>
      </p:cxnSp>
      <p:sp>
        <p:nvSpPr>
          <p:cNvPr id="19" name="Shape 600"/>
          <p:cNvSpPr/>
          <p:nvPr/>
        </p:nvSpPr>
        <p:spPr>
          <a:xfrm>
            <a:off x="4457700" y="1642126"/>
            <a:ext cx="2743200" cy="673511"/>
          </a:xfrm>
          <a:prstGeom prst="rect">
            <a:avLst/>
          </a:prstGeom>
          <a:solidFill>
            <a:srgbClr val="ADCCA0"/>
          </a:solidFill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rPr>
              <a:t>Key-value store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rPr>
              <a:t>(Cassandra, MySQL)</a:t>
            </a:r>
          </a:p>
        </p:txBody>
      </p:sp>
      <p:sp>
        <p:nvSpPr>
          <p:cNvPr id="20" name="Shape 589"/>
          <p:cNvSpPr/>
          <p:nvPr/>
        </p:nvSpPr>
        <p:spPr>
          <a:xfrm>
            <a:off x="1090648" y="1809541"/>
            <a:ext cx="340291" cy="331368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FF9900"/>
          </a:solidFill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1435100" y="1690837"/>
            <a:ext cx="1765300" cy="214163"/>
          </a:xfrm>
          <a:custGeom>
            <a:avLst/>
            <a:gdLst>
              <a:gd name="connsiteX0" fmla="*/ 762000 w 762000"/>
              <a:gd name="connsiteY0" fmla="*/ 140573 h 175498"/>
              <a:gd name="connsiteX1" fmla="*/ 454025 w 762000"/>
              <a:gd name="connsiteY1" fmla="*/ 4048 h 175498"/>
              <a:gd name="connsiteX2" fmla="*/ 212725 w 762000"/>
              <a:gd name="connsiteY2" fmla="*/ 48498 h 175498"/>
              <a:gd name="connsiteX3" fmla="*/ 0 w 762000"/>
              <a:gd name="connsiteY3" fmla="*/ 175498 h 175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000" h="175498">
                <a:moveTo>
                  <a:pt x="762000" y="140573"/>
                </a:moveTo>
                <a:cubicBezTo>
                  <a:pt x="653785" y="79983"/>
                  <a:pt x="545571" y="19394"/>
                  <a:pt x="454025" y="4048"/>
                </a:cubicBezTo>
                <a:cubicBezTo>
                  <a:pt x="362479" y="-11298"/>
                  <a:pt x="288396" y="19923"/>
                  <a:pt x="212725" y="48498"/>
                </a:cubicBezTo>
                <a:cubicBezTo>
                  <a:pt x="137054" y="77073"/>
                  <a:pt x="0" y="175498"/>
                  <a:pt x="0" y="175498"/>
                </a:cubicBezTo>
              </a:path>
            </a:pathLst>
          </a:cu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2" name="Freeform 21"/>
          <p:cNvSpPr/>
          <p:nvPr/>
        </p:nvSpPr>
        <p:spPr>
          <a:xfrm rot="11000564">
            <a:off x="1443164" y="1933352"/>
            <a:ext cx="1771274" cy="328365"/>
          </a:xfrm>
          <a:custGeom>
            <a:avLst/>
            <a:gdLst>
              <a:gd name="connsiteX0" fmla="*/ 762000 w 762000"/>
              <a:gd name="connsiteY0" fmla="*/ 140573 h 175498"/>
              <a:gd name="connsiteX1" fmla="*/ 454025 w 762000"/>
              <a:gd name="connsiteY1" fmla="*/ 4048 h 175498"/>
              <a:gd name="connsiteX2" fmla="*/ 212725 w 762000"/>
              <a:gd name="connsiteY2" fmla="*/ 48498 h 175498"/>
              <a:gd name="connsiteX3" fmla="*/ 0 w 762000"/>
              <a:gd name="connsiteY3" fmla="*/ 175498 h 175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000" h="175498">
                <a:moveTo>
                  <a:pt x="762000" y="140573"/>
                </a:moveTo>
                <a:cubicBezTo>
                  <a:pt x="653785" y="79983"/>
                  <a:pt x="545571" y="19394"/>
                  <a:pt x="454025" y="4048"/>
                </a:cubicBezTo>
                <a:cubicBezTo>
                  <a:pt x="362479" y="-11298"/>
                  <a:pt x="288396" y="19923"/>
                  <a:pt x="212725" y="48498"/>
                </a:cubicBezTo>
                <a:cubicBezTo>
                  <a:pt x="137054" y="77073"/>
                  <a:pt x="0" y="175498"/>
                  <a:pt x="0" y="175498"/>
                </a:cubicBezTo>
              </a:path>
            </a:pathLst>
          </a:cu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n>
                <a:solidFill>
                  <a:srgbClr val="000000"/>
                </a:solidFill>
              </a:ln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3" name="Shape 302"/>
          <p:cNvSpPr txBox="1"/>
          <p:nvPr/>
        </p:nvSpPr>
        <p:spPr>
          <a:xfrm>
            <a:off x="1579277" y="2080470"/>
            <a:ext cx="1175743" cy="484337"/>
          </a:xfrm>
          <a:prstGeom prst="rect">
            <a:avLst/>
          </a:prstGeom>
          <a:noFill/>
          <a:ln w="12700" cmpd="sng"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dirty="0" smtClean="0">
                <a:latin typeface="Helvetica Neue" charset="0"/>
                <a:ea typeface="Helvetica Neue" charset="0"/>
                <a:cs typeface="Helvetica Neue" charset="0"/>
              </a:rPr>
              <a:t>request </a:t>
            </a:r>
            <a:endParaRPr lang="en" sz="2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4" name="Shape 302"/>
          <p:cNvSpPr txBox="1"/>
          <p:nvPr/>
        </p:nvSpPr>
        <p:spPr>
          <a:xfrm>
            <a:off x="1507234" y="1244603"/>
            <a:ext cx="1301825" cy="484337"/>
          </a:xfrm>
          <a:prstGeom prst="rect">
            <a:avLst/>
          </a:prstGeom>
          <a:noFill/>
          <a:ln w="12700" cmpd="sng"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dirty="0" smtClean="0">
                <a:latin typeface="Helvetica Neue" charset="0"/>
                <a:ea typeface="Helvetica Neue" charset="0"/>
                <a:cs typeface="Helvetica Neue" charset="0"/>
              </a:rPr>
              <a:t>decision </a:t>
            </a:r>
            <a:endParaRPr lang="en" sz="2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25" name="Shape 605"/>
          <p:cNvCxnSpPr/>
          <p:nvPr/>
        </p:nvCxnSpPr>
        <p:spPr>
          <a:xfrm flipH="1" flipV="1">
            <a:off x="5646912" y="2246443"/>
            <a:ext cx="1" cy="644792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1" name="Shape 7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400" y="1883824"/>
            <a:ext cx="514200" cy="21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Shape 7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000" y="2836324"/>
            <a:ext cx="514200" cy="211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Shape 729"/>
          <p:cNvSpPr/>
          <p:nvPr/>
        </p:nvSpPr>
        <p:spPr>
          <a:xfrm>
            <a:off x="1616025" y="2776833"/>
            <a:ext cx="241499" cy="1691699"/>
          </a:xfrm>
          <a:prstGeom prst="ellipse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5" name="Shape 730"/>
          <p:cNvGrpSpPr/>
          <p:nvPr/>
        </p:nvGrpSpPr>
        <p:grpSpPr>
          <a:xfrm>
            <a:off x="2087600" y="3672593"/>
            <a:ext cx="583837" cy="504487"/>
            <a:chOff x="10238484" y="-284663"/>
            <a:chExt cx="719100" cy="584100"/>
          </a:xfrm>
        </p:grpSpPr>
        <p:sp>
          <p:nvSpPr>
            <p:cNvPr id="36" name="Shape 731"/>
            <p:cNvSpPr/>
            <p:nvPr/>
          </p:nvSpPr>
          <p:spPr>
            <a:xfrm rot="10800000" flipH="1">
              <a:off x="10311903" y="-284663"/>
              <a:ext cx="522900" cy="584100"/>
            </a:xfrm>
            <a:prstGeom prst="foldedCorner">
              <a:avLst>
                <a:gd name="adj" fmla="val 32110"/>
              </a:avLst>
            </a:prstGeom>
            <a:solidFill>
              <a:srgbClr val="DAD080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Helvetica Neue" charset="0"/>
                <a:ea typeface="Helvetica Neue" charset="0"/>
                <a:cs typeface="Helvetica Neue" charset="0"/>
                <a:sym typeface="Arial"/>
              </a:endParaRPr>
            </a:p>
          </p:txBody>
        </p:sp>
        <p:sp>
          <p:nvSpPr>
            <p:cNvPr id="37" name="Shape 732"/>
            <p:cNvSpPr txBox="1"/>
            <p:nvPr/>
          </p:nvSpPr>
          <p:spPr>
            <a:xfrm>
              <a:off x="10238484" y="-254206"/>
              <a:ext cx="719100" cy="285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1400" dirty="0">
                  <a:latin typeface="Helvetica Neue" charset="0"/>
                  <a:ea typeface="Helvetica Neue" charset="0"/>
                  <a:cs typeface="Helvetica Neue" charset="0"/>
                </a:rPr>
                <a:t>user info</a:t>
              </a:r>
            </a:p>
          </p:txBody>
        </p:sp>
      </p:grpSp>
      <p:pic>
        <p:nvPicPr>
          <p:cNvPr id="38" name="Shape 7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2263" y="4010137"/>
            <a:ext cx="458100" cy="41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Shape 7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8088" y="2095149"/>
            <a:ext cx="458100" cy="41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Shape 7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34888" y="1273074"/>
            <a:ext cx="458100" cy="41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7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8698" y="3768959"/>
            <a:ext cx="366202" cy="369627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Oval 42"/>
          <p:cNvSpPr/>
          <p:nvPr/>
        </p:nvSpPr>
        <p:spPr>
          <a:xfrm>
            <a:off x="3213100" y="1524000"/>
            <a:ext cx="914400" cy="914400"/>
          </a:xfrm>
          <a:prstGeom prst="ellipse">
            <a:avLst/>
          </a:prstGeom>
          <a:solidFill>
            <a:srgbClr val="D5D2C3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Web</a:t>
            </a:r>
          </a:p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App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44" name="Shape 605"/>
          <p:cNvCxnSpPr>
            <a:stCxn id="19" idx="1"/>
            <a:endCxn id="43" idx="6"/>
          </p:cNvCxnSpPr>
          <p:nvPr/>
        </p:nvCxnSpPr>
        <p:spPr>
          <a:xfrm flipH="1">
            <a:off x="4127500" y="1978882"/>
            <a:ext cx="330200" cy="2318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triangle" w="lg" len="lg"/>
            <a:tailEnd type="triangle" w="lg" len="lg"/>
          </a:ln>
        </p:spPr>
      </p:cxnSp>
      <p:pic>
        <p:nvPicPr>
          <p:cNvPr id="47" name="Shape 7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5498" y="1381359"/>
            <a:ext cx="366202" cy="369627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750"/>
          <p:cNvSpPr/>
          <p:nvPr/>
        </p:nvSpPr>
        <p:spPr>
          <a:xfrm>
            <a:off x="2997200" y="1330559"/>
            <a:ext cx="4343400" cy="3330341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1" name="Shape 737"/>
          <p:cNvSpPr/>
          <p:nvPr/>
        </p:nvSpPr>
        <p:spPr>
          <a:xfrm>
            <a:off x="7429500" y="1154786"/>
            <a:ext cx="1663700" cy="1512214"/>
          </a:xfrm>
          <a:prstGeom prst="wedgeRectCallout">
            <a:avLst>
              <a:gd name="adj1" fmla="val -62754"/>
              <a:gd name="adj2" fmla="val -29382"/>
            </a:avLst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600"/>
              </a:spcBef>
              <a:buNone/>
            </a:pPr>
            <a:r>
              <a:rPr lang="en" sz="1800" dirty="0" smtClean="0">
                <a:solidFill>
                  <a:schemeClr val="accent3"/>
                </a:solidFill>
                <a:latin typeface="Helvetica Neue" charset="0"/>
                <a:ea typeface="Helvetica Neue" charset="0"/>
                <a:cs typeface="Helvetica Neue" charset="0"/>
              </a:rPr>
              <a:t>SQL</a:t>
            </a:r>
            <a:r>
              <a:rPr lang="en-US" sz="1800" dirty="0" smtClean="0">
                <a:solidFill>
                  <a:schemeClr val="accent3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" sz="1800" dirty="0" smtClean="0">
                <a:solidFill>
                  <a:schemeClr val="accent3"/>
                </a:solidFill>
                <a:latin typeface="Helvetica Neue" charset="0"/>
                <a:ea typeface="Helvetica Neue" charset="0"/>
                <a:cs typeface="Helvetica Neue" charset="0"/>
              </a:rPr>
              <a:t>(</a:t>
            </a:r>
            <a:r>
              <a:rPr lang="en" sz="1800" dirty="0" err="1" smtClean="0">
                <a:solidFill>
                  <a:schemeClr val="accent3"/>
                </a:solidFill>
                <a:latin typeface="Helvetica Neue" charset="0"/>
                <a:ea typeface="Helvetica Neue" charset="0"/>
                <a:cs typeface="Helvetica Neue" charset="0"/>
              </a:rPr>
              <a:t>CryptDB</a:t>
            </a:r>
            <a:r>
              <a:rPr lang="en" sz="1800" dirty="0">
                <a:solidFill>
                  <a:schemeClr val="accent3"/>
                </a:solidFill>
                <a:latin typeface="Helvetica Neue" charset="0"/>
                <a:ea typeface="Helvetica Neue" charset="0"/>
                <a:cs typeface="Helvetica Neue" charset="0"/>
              </a:rPr>
              <a:t>), ML classification, web serving (Mylar), etc.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723900" y="4191000"/>
            <a:ext cx="7950201" cy="596900"/>
          </a:xfrm>
          <a:prstGeom prst="roundRect">
            <a:avLst/>
          </a:prstGeom>
          <a:solidFill>
            <a:srgbClr val="FFDDB3"/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" sz="2800" dirty="0">
                <a:solidFill>
                  <a:srgbClr val="434343"/>
                </a:solidFill>
                <a:latin typeface="Helvetica Neue" charset="0"/>
                <a:ea typeface="Helvetica Neue" charset="0"/>
                <a:cs typeface="Helvetica Neue" charset="0"/>
              </a:rPr>
              <a:t>Ensure security, but relatively simple algorithms</a:t>
            </a:r>
          </a:p>
        </p:txBody>
      </p:sp>
      <p:pic>
        <p:nvPicPr>
          <p:cNvPr id="41" name="Shape 734"/>
          <p:cNvPicPr preferRelativeResize="0"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2883194" y="1201117"/>
            <a:ext cx="406106" cy="5260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495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1" grpId="0" animBg="1"/>
      <p:bldP spid="5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1"/>
          <p:cNvSpPr txBox="1">
            <a:spLocks/>
          </p:cNvSpPr>
          <p:nvPr/>
        </p:nvSpPr>
        <p:spPr bwMode="auto">
          <a:xfrm>
            <a:off x="311700" y="165625"/>
            <a:ext cx="8832300" cy="121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lvl="0" algn="l" defTabSz="457200" rtl="0" eaLnBrk="0" fontAlgn="base" hangingPunct="0">
              <a:spcBef>
                <a:spcPts val="0"/>
              </a:spcBef>
              <a:spcAft>
                <a:spcPct val="0"/>
              </a:spcAft>
              <a:defRPr sz="3600" b="0" i="0" kern="1200">
                <a:solidFill>
                  <a:srgbClr val="404040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lvl="1" algn="l" defTabSz="457200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rgbClr val="404040"/>
                </a:solidFill>
                <a:latin typeface="Newslab Thin" charset="0"/>
                <a:ea typeface="MS PGothic" pitchFamily="34" charset="-128"/>
              </a:defRPr>
            </a:lvl2pPr>
            <a:lvl3pPr lvl="2" algn="l" defTabSz="457200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rgbClr val="404040"/>
                </a:solidFill>
                <a:latin typeface="Newslab Thin" charset="0"/>
                <a:ea typeface="MS PGothic" pitchFamily="34" charset="-128"/>
              </a:defRPr>
            </a:lvl3pPr>
            <a:lvl4pPr lvl="3" algn="l" defTabSz="457200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rgbClr val="404040"/>
                </a:solidFill>
                <a:latin typeface="Newslab Thin" charset="0"/>
                <a:ea typeface="MS PGothic" pitchFamily="34" charset="-128"/>
              </a:defRPr>
            </a:lvl4pPr>
            <a:lvl5pPr lvl="4" algn="l" defTabSz="457200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rgbClr val="404040"/>
                </a:solidFill>
                <a:latin typeface="Newslab Thin" charset="0"/>
                <a:ea typeface="MS PGothic" pitchFamily="34" charset="-128"/>
              </a:defRPr>
            </a:lvl5pPr>
            <a:lvl6pPr marL="457200" lvl="5" algn="l" defTabSz="457200" rtl="0" fontAlgn="base">
              <a:spcBef>
                <a:spcPts val="0"/>
              </a:spcBef>
              <a:spcAft>
                <a:spcPct val="0"/>
              </a:spcAft>
              <a:defRPr sz="4000">
                <a:solidFill>
                  <a:srgbClr val="404040"/>
                </a:solidFill>
                <a:latin typeface="Newslab Thin" charset="0"/>
                <a:ea typeface="ＭＳ Ｐゴシック" charset="0"/>
              </a:defRPr>
            </a:lvl6pPr>
            <a:lvl7pPr marL="914400" lvl="6" algn="l" defTabSz="457200" rtl="0" fontAlgn="base">
              <a:spcBef>
                <a:spcPts val="0"/>
              </a:spcBef>
              <a:spcAft>
                <a:spcPct val="0"/>
              </a:spcAft>
              <a:defRPr sz="4000">
                <a:solidFill>
                  <a:srgbClr val="404040"/>
                </a:solidFill>
                <a:latin typeface="Newslab Thin" charset="0"/>
                <a:ea typeface="ＭＳ Ｐゴシック" charset="0"/>
              </a:defRPr>
            </a:lvl7pPr>
            <a:lvl8pPr marL="1371600" lvl="7" algn="l" defTabSz="457200" rtl="0" fontAlgn="base">
              <a:spcBef>
                <a:spcPts val="0"/>
              </a:spcBef>
              <a:spcAft>
                <a:spcPct val="0"/>
              </a:spcAft>
              <a:defRPr sz="4000">
                <a:solidFill>
                  <a:srgbClr val="404040"/>
                </a:solidFill>
                <a:latin typeface="Newslab Thin" charset="0"/>
                <a:ea typeface="ＭＳ Ｐゴシック" charset="0"/>
              </a:defRPr>
            </a:lvl8pPr>
            <a:lvl9pPr marL="1828800" lvl="8" algn="l" defTabSz="457200" rtl="0" fontAlgn="base">
              <a:spcBef>
                <a:spcPts val="0"/>
              </a:spcBef>
              <a:spcAft>
                <a:spcPct val="0"/>
              </a:spcAft>
              <a:defRPr sz="4000">
                <a:solidFill>
                  <a:srgbClr val="404040"/>
                </a:solidFill>
                <a:latin typeface="Newslab Thin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 smtClean="0"/>
              <a:t>State-of-the-art security solutions: </a:t>
            </a:r>
            <a:r>
              <a:rPr lang="en-US" sz="3200" dirty="0" smtClean="0"/>
              <a:t>Hardware enclaves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>
                <a:latin typeface="Helvetica Neue" charset="0"/>
                <a:ea typeface="Helvetica Neue" charset="0"/>
                <a:cs typeface="Helvetica Neue" charset="0"/>
              </a:rPr>
              <a:pPr>
                <a:spcBef>
                  <a:spcPts val="0"/>
                </a:spcBef>
              </a:pPr>
              <a:t>51</a:t>
            </a:fld>
            <a:endParaRPr lang="en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Shape 588"/>
          <p:cNvSpPr txBox="1"/>
          <p:nvPr/>
        </p:nvSpPr>
        <p:spPr>
          <a:xfrm rot="16200000">
            <a:off x="882193" y="3603570"/>
            <a:ext cx="517836" cy="470369"/>
          </a:xfrm>
          <a:prstGeom prst="rect">
            <a:avLst/>
          </a:prstGeom>
          <a:noFill/>
          <a:ln w="12700" cmpd="sng"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latin typeface="Helvetica Neue" charset="0"/>
                <a:ea typeface="Helvetica Neue" charset="0"/>
                <a:cs typeface="Helvetica Neue" charset="0"/>
              </a:rPr>
              <a:t>… </a:t>
            </a:r>
          </a:p>
        </p:txBody>
      </p:sp>
      <p:sp>
        <p:nvSpPr>
          <p:cNvPr id="7" name="Shape 590"/>
          <p:cNvSpPr/>
          <p:nvPr/>
        </p:nvSpPr>
        <p:spPr>
          <a:xfrm>
            <a:off x="1062442" y="3285132"/>
            <a:ext cx="340291" cy="331368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FF9900"/>
          </a:solidFill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00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Shape 591"/>
          <p:cNvSpPr/>
          <p:nvPr/>
        </p:nvSpPr>
        <p:spPr>
          <a:xfrm>
            <a:off x="1062442" y="2764661"/>
            <a:ext cx="340291" cy="331368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FF9900"/>
          </a:solidFill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00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Shape 592"/>
          <p:cNvSpPr/>
          <p:nvPr/>
        </p:nvSpPr>
        <p:spPr>
          <a:xfrm>
            <a:off x="4648200" y="3858826"/>
            <a:ext cx="2095500" cy="636978"/>
          </a:xfrm>
          <a:prstGeom prst="flowChartMagneticDisk">
            <a:avLst/>
          </a:prstGeom>
          <a:solidFill>
            <a:srgbClr val="ADCCA0"/>
          </a:solidFill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rPr>
              <a:t>Storage (HDFS)</a:t>
            </a:r>
            <a:endParaRPr lang="en" sz="2000" dirty="0">
              <a:solidFill>
                <a:srgbClr val="59595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Shape 593"/>
          <p:cNvSpPr/>
          <p:nvPr/>
        </p:nvSpPr>
        <p:spPr>
          <a:xfrm>
            <a:off x="1062442" y="4103016"/>
            <a:ext cx="340291" cy="331368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FF9900"/>
          </a:solidFill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00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1" name="Shape 594"/>
          <p:cNvCxnSpPr>
            <a:stCxn id="8" idx="5"/>
          </p:cNvCxnSpPr>
          <p:nvPr/>
        </p:nvCxnSpPr>
        <p:spPr>
          <a:xfrm>
            <a:off x="1402733" y="2891232"/>
            <a:ext cx="1797667" cy="156768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2" name="Shape 595"/>
          <p:cNvCxnSpPr>
            <a:stCxn id="7" idx="5"/>
            <a:endCxn id="14" idx="1"/>
          </p:cNvCxnSpPr>
          <p:nvPr/>
        </p:nvCxnSpPr>
        <p:spPr>
          <a:xfrm flipV="1">
            <a:off x="1402733" y="3211780"/>
            <a:ext cx="1792889" cy="199923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" name="Shape 606"/>
          <p:cNvCxnSpPr/>
          <p:nvPr/>
        </p:nvCxnSpPr>
        <p:spPr>
          <a:xfrm flipV="1">
            <a:off x="1402733" y="3340100"/>
            <a:ext cx="1784967" cy="902187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" name="Shape 604"/>
          <p:cNvSpPr/>
          <p:nvPr/>
        </p:nvSpPr>
        <p:spPr>
          <a:xfrm>
            <a:off x="3195622" y="2893291"/>
            <a:ext cx="1479350" cy="636977"/>
          </a:xfrm>
          <a:prstGeom prst="roundRect">
            <a:avLst>
              <a:gd name="adj" fmla="val 16667"/>
            </a:avLst>
          </a:prstGeom>
          <a:solidFill>
            <a:srgbClr val="ADCCA0"/>
          </a:solidFill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rPr>
              <a:t>Ingestion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rPr>
              <a:t>(</a:t>
            </a:r>
            <a:r>
              <a:rPr lang="en-US" sz="2000" dirty="0" smtClean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rPr>
              <a:t>Kafka)</a:t>
            </a:r>
            <a:endParaRPr lang="en" sz="2000" dirty="0">
              <a:solidFill>
                <a:srgbClr val="59595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5" name="Shape 604"/>
          <p:cNvSpPr/>
          <p:nvPr/>
        </p:nvSpPr>
        <p:spPr>
          <a:xfrm>
            <a:off x="4902280" y="2894192"/>
            <a:ext cx="2273220" cy="636978"/>
          </a:xfrm>
          <a:prstGeom prst="roundRect">
            <a:avLst>
              <a:gd name="adj" fmla="val 16667"/>
            </a:avLst>
          </a:prstGeom>
          <a:solidFill>
            <a:srgbClr val="ADCCA0"/>
          </a:solidFill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rPr>
              <a:t>ETL/ML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rPr>
              <a:t>(</a:t>
            </a:r>
            <a:r>
              <a:rPr lang="en-US" sz="2000" dirty="0" err="1" smtClean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rPr>
              <a:t>Hadoop</a:t>
            </a:r>
            <a:r>
              <a:rPr lang="en-US" sz="2000" dirty="0" smtClean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rPr>
              <a:t>, Spark)</a:t>
            </a:r>
            <a:endParaRPr lang="en" sz="2000" dirty="0">
              <a:solidFill>
                <a:srgbClr val="59595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6" name="Shape 605"/>
          <p:cNvCxnSpPr/>
          <p:nvPr/>
        </p:nvCxnSpPr>
        <p:spPr>
          <a:xfrm flipV="1">
            <a:off x="5691642" y="3527805"/>
            <a:ext cx="9132" cy="456071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triangle" w="lg" len="lg"/>
            <a:tailEnd type="triangle" w="lg" len="lg"/>
          </a:ln>
        </p:spPr>
      </p:cxnSp>
      <p:cxnSp>
        <p:nvCxnSpPr>
          <p:cNvPr id="17" name="Shape 605"/>
          <p:cNvCxnSpPr>
            <a:stCxn id="15" idx="1"/>
            <a:endCxn id="14" idx="3"/>
          </p:cNvCxnSpPr>
          <p:nvPr/>
        </p:nvCxnSpPr>
        <p:spPr>
          <a:xfrm flipH="1" flipV="1">
            <a:off x="4674972" y="3211780"/>
            <a:ext cx="227308" cy="901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triangle" w="lg" len="lg"/>
            <a:tailEnd type="none" w="lg" len="lg"/>
          </a:ln>
        </p:spPr>
      </p:cxnSp>
      <p:sp>
        <p:nvSpPr>
          <p:cNvPr id="19" name="Shape 600"/>
          <p:cNvSpPr/>
          <p:nvPr/>
        </p:nvSpPr>
        <p:spPr>
          <a:xfrm>
            <a:off x="4457700" y="1642125"/>
            <a:ext cx="2743200" cy="676656"/>
          </a:xfrm>
          <a:prstGeom prst="rect">
            <a:avLst/>
          </a:prstGeom>
          <a:solidFill>
            <a:srgbClr val="ADCCA0"/>
          </a:solidFill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rPr>
              <a:t>Key-value </a:t>
            </a:r>
            <a:r>
              <a:rPr lang="en-US" sz="2000" dirty="0" err="1" smtClean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rPr>
              <a:t>stpre</a:t>
            </a:r>
            <a:endParaRPr lang="en-US" sz="2000" dirty="0" smtClean="0">
              <a:solidFill>
                <a:srgbClr val="595959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rPr>
              <a:t>(Cassandra, MySQL)</a:t>
            </a:r>
          </a:p>
        </p:txBody>
      </p:sp>
      <p:sp>
        <p:nvSpPr>
          <p:cNvPr id="20" name="Shape 589"/>
          <p:cNvSpPr/>
          <p:nvPr/>
        </p:nvSpPr>
        <p:spPr>
          <a:xfrm>
            <a:off x="1090648" y="1809541"/>
            <a:ext cx="340291" cy="331368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FF9900"/>
          </a:solidFill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1435100" y="1690837"/>
            <a:ext cx="1765300" cy="214163"/>
          </a:xfrm>
          <a:custGeom>
            <a:avLst/>
            <a:gdLst>
              <a:gd name="connsiteX0" fmla="*/ 762000 w 762000"/>
              <a:gd name="connsiteY0" fmla="*/ 140573 h 175498"/>
              <a:gd name="connsiteX1" fmla="*/ 454025 w 762000"/>
              <a:gd name="connsiteY1" fmla="*/ 4048 h 175498"/>
              <a:gd name="connsiteX2" fmla="*/ 212725 w 762000"/>
              <a:gd name="connsiteY2" fmla="*/ 48498 h 175498"/>
              <a:gd name="connsiteX3" fmla="*/ 0 w 762000"/>
              <a:gd name="connsiteY3" fmla="*/ 175498 h 175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000" h="175498">
                <a:moveTo>
                  <a:pt x="762000" y="140573"/>
                </a:moveTo>
                <a:cubicBezTo>
                  <a:pt x="653785" y="79983"/>
                  <a:pt x="545571" y="19394"/>
                  <a:pt x="454025" y="4048"/>
                </a:cubicBezTo>
                <a:cubicBezTo>
                  <a:pt x="362479" y="-11298"/>
                  <a:pt x="288396" y="19923"/>
                  <a:pt x="212725" y="48498"/>
                </a:cubicBezTo>
                <a:cubicBezTo>
                  <a:pt x="137054" y="77073"/>
                  <a:pt x="0" y="175498"/>
                  <a:pt x="0" y="175498"/>
                </a:cubicBezTo>
              </a:path>
            </a:pathLst>
          </a:cu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2" name="Freeform 21"/>
          <p:cNvSpPr/>
          <p:nvPr/>
        </p:nvSpPr>
        <p:spPr>
          <a:xfrm rot="11000564">
            <a:off x="1443164" y="1933352"/>
            <a:ext cx="1771274" cy="328365"/>
          </a:xfrm>
          <a:custGeom>
            <a:avLst/>
            <a:gdLst>
              <a:gd name="connsiteX0" fmla="*/ 762000 w 762000"/>
              <a:gd name="connsiteY0" fmla="*/ 140573 h 175498"/>
              <a:gd name="connsiteX1" fmla="*/ 454025 w 762000"/>
              <a:gd name="connsiteY1" fmla="*/ 4048 h 175498"/>
              <a:gd name="connsiteX2" fmla="*/ 212725 w 762000"/>
              <a:gd name="connsiteY2" fmla="*/ 48498 h 175498"/>
              <a:gd name="connsiteX3" fmla="*/ 0 w 762000"/>
              <a:gd name="connsiteY3" fmla="*/ 175498 h 175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000" h="175498">
                <a:moveTo>
                  <a:pt x="762000" y="140573"/>
                </a:moveTo>
                <a:cubicBezTo>
                  <a:pt x="653785" y="79983"/>
                  <a:pt x="545571" y="19394"/>
                  <a:pt x="454025" y="4048"/>
                </a:cubicBezTo>
                <a:cubicBezTo>
                  <a:pt x="362479" y="-11298"/>
                  <a:pt x="288396" y="19923"/>
                  <a:pt x="212725" y="48498"/>
                </a:cubicBezTo>
                <a:cubicBezTo>
                  <a:pt x="137054" y="77073"/>
                  <a:pt x="0" y="175498"/>
                  <a:pt x="0" y="175498"/>
                </a:cubicBezTo>
              </a:path>
            </a:pathLst>
          </a:cu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n>
                <a:solidFill>
                  <a:srgbClr val="000000"/>
                </a:solidFill>
              </a:ln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3" name="Shape 302"/>
          <p:cNvSpPr txBox="1"/>
          <p:nvPr/>
        </p:nvSpPr>
        <p:spPr>
          <a:xfrm>
            <a:off x="1439577" y="2080470"/>
            <a:ext cx="1175743" cy="484337"/>
          </a:xfrm>
          <a:prstGeom prst="rect">
            <a:avLst/>
          </a:prstGeom>
          <a:noFill/>
          <a:ln w="12700" cmpd="sng"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dirty="0" smtClean="0">
                <a:latin typeface="Helvetica Neue" charset="0"/>
                <a:ea typeface="Helvetica Neue" charset="0"/>
                <a:cs typeface="Helvetica Neue" charset="0"/>
              </a:rPr>
              <a:t>request </a:t>
            </a:r>
            <a:endParaRPr lang="en" sz="2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4" name="Shape 302"/>
          <p:cNvSpPr txBox="1"/>
          <p:nvPr/>
        </p:nvSpPr>
        <p:spPr>
          <a:xfrm>
            <a:off x="1392934" y="1244603"/>
            <a:ext cx="1301825" cy="484337"/>
          </a:xfrm>
          <a:prstGeom prst="rect">
            <a:avLst/>
          </a:prstGeom>
          <a:noFill/>
          <a:ln w="12700" cmpd="sng"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dirty="0" smtClean="0">
                <a:latin typeface="Helvetica Neue" charset="0"/>
                <a:ea typeface="Helvetica Neue" charset="0"/>
                <a:cs typeface="Helvetica Neue" charset="0"/>
              </a:rPr>
              <a:t>decision </a:t>
            </a:r>
            <a:endParaRPr lang="en" sz="2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25" name="Shape 605"/>
          <p:cNvCxnSpPr/>
          <p:nvPr/>
        </p:nvCxnSpPr>
        <p:spPr>
          <a:xfrm flipH="1" flipV="1">
            <a:off x="5646912" y="2246443"/>
            <a:ext cx="1" cy="644792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1" name="Shape 7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400" y="1883824"/>
            <a:ext cx="514200" cy="21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Shape 7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000" y="2836324"/>
            <a:ext cx="514200" cy="211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Shape 729"/>
          <p:cNvSpPr/>
          <p:nvPr/>
        </p:nvSpPr>
        <p:spPr>
          <a:xfrm>
            <a:off x="1616025" y="2776833"/>
            <a:ext cx="241499" cy="1691699"/>
          </a:xfrm>
          <a:prstGeom prst="ellipse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5" name="Shape 730"/>
          <p:cNvGrpSpPr/>
          <p:nvPr/>
        </p:nvGrpSpPr>
        <p:grpSpPr>
          <a:xfrm>
            <a:off x="2087600" y="3672593"/>
            <a:ext cx="583837" cy="504487"/>
            <a:chOff x="10238484" y="-284663"/>
            <a:chExt cx="719100" cy="584100"/>
          </a:xfrm>
        </p:grpSpPr>
        <p:sp>
          <p:nvSpPr>
            <p:cNvPr id="36" name="Shape 731"/>
            <p:cNvSpPr/>
            <p:nvPr/>
          </p:nvSpPr>
          <p:spPr>
            <a:xfrm rot="10800000" flipH="1">
              <a:off x="10311903" y="-284663"/>
              <a:ext cx="522900" cy="584100"/>
            </a:xfrm>
            <a:prstGeom prst="foldedCorner">
              <a:avLst>
                <a:gd name="adj" fmla="val 32110"/>
              </a:avLst>
            </a:prstGeom>
            <a:solidFill>
              <a:srgbClr val="DAD080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Helvetica Neue" charset="0"/>
                <a:ea typeface="Helvetica Neue" charset="0"/>
                <a:cs typeface="Helvetica Neue" charset="0"/>
                <a:sym typeface="Arial"/>
              </a:endParaRPr>
            </a:p>
          </p:txBody>
        </p:sp>
        <p:sp>
          <p:nvSpPr>
            <p:cNvPr id="37" name="Shape 732"/>
            <p:cNvSpPr txBox="1"/>
            <p:nvPr/>
          </p:nvSpPr>
          <p:spPr>
            <a:xfrm>
              <a:off x="10238484" y="-254206"/>
              <a:ext cx="719100" cy="285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1400" dirty="0">
                  <a:latin typeface="Helvetica Neue" charset="0"/>
                  <a:ea typeface="Helvetica Neue" charset="0"/>
                  <a:cs typeface="Helvetica Neue" charset="0"/>
                </a:rPr>
                <a:t>user info</a:t>
              </a:r>
            </a:p>
          </p:txBody>
        </p:sp>
      </p:grpSp>
      <p:pic>
        <p:nvPicPr>
          <p:cNvPr id="38" name="Shape 7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2263" y="4010137"/>
            <a:ext cx="458100" cy="41609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Oval 42"/>
          <p:cNvSpPr>
            <a:spLocks noChangeAspect="1"/>
          </p:cNvSpPr>
          <p:nvPr/>
        </p:nvSpPr>
        <p:spPr>
          <a:xfrm>
            <a:off x="3213100" y="1524000"/>
            <a:ext cx="941696" cy="914400"/>
          </a:xfrm>
          <a:prstGeom prst="ellipse">
            <a:avLst/>
          </a:prstGeom>
          <a:solidFill>
            <a:srgbClr val="ADCCA0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rPr>
              <a:t>Web</a:t>
            </a:r>
          </a:p>
          <a:p>
            <a:pPr algn="ctr"/>
            <a:r>
              <a:rPr lang="en-US" dirty="0" smtClean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rPr>
              <a:t>App</a:t>
            </a:r>
            <a:endParaRPr lang="en-US" dirty="0">
              <a:solidFill>
                <a:srgbClr val="59595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44" name="Shape 605"/>
          <p:cNvCxnSpPr>
            <a:stCxn id="19" idx="1"/>
            <a:endCxn id="43" idx="6"/>
          </p:cNvCxnSpPr>
          <p:nvPr/>
        </p:nvCxnSpPr>
        <p:spPr>
          <a:xfrm flipH="1">
            <a:off x="4154796" y="1980453"/>
            <a:ext cx="302904" cy="747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49" name="Shape 750"/>
          <p:cNvSpPr/>
          <p:nvPr/>
        </p:nvSpPr>
        <p:spPr>
          <a:xfrm>
            <a:off x="2997200" y="1330559"/>
            <a:ext cx="4318000" cy="3330341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2433858" y="2031991"/>
            <a:ext cx="605030" cy="718561"/>
            <a:chOff x="2586258" y="2031991"/>
            <a:chExt cx="605030" cy="718561"/>
          </a:xfrm>
        </p:grpSpPr>
        <p:grpSp>
          <p:nvGrpSpPr>
            <p:cNvPr id="46" name="Shape 787"/>
            <p:cNvGrpSpPr/>
            <p:nvPr/>
          </p:nvGrpSpPr>
          <p:grpSpPr>
            <a:xfrm>
              <a:off x="2586258" y="2031991"/>
              <a:ext cx="583837" cy="504487"/>
              <a:chOff x="10226109" y="-284663"/>
              <a:chExt cx="719100" cy="584100"/>
            </a:xfrm>
          </p:grpSpPr>
          <p:sp>
            <p:nvSpPr>
              <p:cNvPr id="50" name="Shape 788"/>
              <p:cNvSpPr/>
              <p:nvPr/>
            </p:nvSpPr>
            <p:spPr>
              <a:xfrm rot="10800000" flipH="1">
                <a:off x="10311903" y="-284663"/>
                <a:ext cx="522900" cy="584100"/>
              </a:xfrm>
              <a:prstGeom prst="foldedCorner">
                <a:avLst>
                  <a:gd name="adj" fmla="val 32110"/>
                </a:avLst>
              </a:prstGeom>
              <a:solidFill>
                <a:srgbClr val="DAD080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 dirty="0">
                  <a:solidFill>
                    <a:schemeClr val="lt1"/>
                  </a:solidFill>
                  <a:latin typeface="Helvetica Neue" charset="0"/>
                  <a:ea typeface="Helvetica Neue" charset="0"/>
                  <a:cs typeface="Helvetica Neue" charset="0"/>
                  <a:sym typeface="Arial"/>
                </a:endParaRPr>
              </a:p>
            </p:txBody>
          </p:sp>
          <p:sp>
            <p:nvSpPr>
              <p:cNvPr id="53" name="Shape 789"/>
              <p:cNvSpPr txBox="1"/>
              <p:nvPr/>
            </p:nvSpPr>
            <p:spPr>
              <a:xfrm>
                <a:off x="10226109" y="-180685"/>
                <a:ext cx="719100" cy="284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1000" b="0" i="0" u="none" strike="noStrike" cap="none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Arial"/>
                  </a:rPr>
                  <a:t>Confid</a:t>
                </a:r>
              </a:p>
            </p:txBody>
          </p:sp>
        </p:grpSp>
        <p:pic>
          <p:nvPicPr>
            <p:cNvPr id="48" name="Shape 79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733188" y="2334453"/>
              <a:ext cx="458100" cy="4160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" name="Group 53"/>
          <p:cNvGrpSpPr/>
          <p:nvPr/>
        </p:nvGrpSpPr>
        <p:grpSpPr>
          <a:xfrm>
            <a:off x="2408458" y="1333491"/>
            <a:ext cx="605030" cy="718561"/>
            <a:chOff x="2586258" y="2031991"/>
            <a:chExt cx="605030" cy="718561"/>
          </a:xfrm>
        </p:grpSpPr>
        <p:grpSp>
          <p:nvGrpSpPr>
            <p:cNvPr id="55" name="Shape 787"/>
            <p:cNvGrpSpPr/>
            <p:nvPr/>
          </p:nvGrpSpPr>
          <p:grpSpPr>
            <a:xfrm>
              <a:off x="2586258" y="2031991"/>
              <a:ext cx="583837" cy="504487"/>
              <a:chOff x="10226109" y="-284663"/>
              <a:chExt cx="719100" cy="584100"/>
            </a:xfrm>
          </p:grpSpPr>
          <p:sp>
            <p:nvSpPr>
              <p:cNvPr id="57" name="Shape 788"/>
              <p:cNvSpPr/>
              <p:nvPr/>
            </p:nvSpPr>
            <p:spPr>
              <a:xfrm rot="10800000" flipH="1">
                <a:off x="10311903" y="-284663"/>
                <a:ext cx="522900" cy="584100"/>
              </a:xfrm>
              <a:prstGeom prst="foldedCorner">
                <a:avLst>
                  <a:gd name="adj" fmla="val 32110"/>
                </a:avLst>
              </a:prstGeom>
              <a:solidFill>
                <a:srgbClr val="DAD080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Helvetica Neue" charset="0"/>
                  <a:ea typeface="Helvetica Neue" charset="0"/>
                  <a:cs typeface="Helvetica Neue" charset="0"/>
                  <a:sym typeface="Arial"/>
                </a:endParaRPr>
              </a:p>
            </p:txBody>
          </p:sp>
          <p:sp>
            <p:nvSpPr>
              <p:cNvPr id="58" name="Shape 789"/>
              <p:cNvSpPr txBox="1"/>
              <p:nvPr/>
            </p:nvSpPr>
            <p:spPr>
              <a:xfrm>
                <a:off x="10226109" y="-180685"/>
                <a:ext cx="719100" cy="284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1000" b="0" i="0" u="none" strike="noStrike" cap="none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Arial"/>
                  </a:rPr>
                  <a:t>Confid</a:t>
                </a:r>
              </a:p>
            </p:txBody>
          </p:sp>
        </p:grpSp>
        <p:pic>
          <p:nvPicPr>
            <p:cNvPr id="56" name="Shape 79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733188" y="2334453"/>
              <a:ext cx="458100" cy="4160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9" name="Shape 736"/>
          <p:cNvPicPr preferRelativeResize="0"/>
          <p:nvPr/>
        </p:nvPicPr>
        <p:blipFill rotWithShape="1">
          <a:blip r:embed="rId3">
            <a:alphaModFix/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4531199" y="3761493"/>
            <a:ext cx="366202" cy="369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Shape 736"/>
          <p:cNvPicPr preferRelativeResize="0"/>
          <p:nvPr/>
        </p:nvPicPr>
        <p:blipFill rotWithShape="1">
          <a:blip r:embed="rId3">
            <a:alphaModFix/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4327999" y="1361193"/>
            <a:ext cx="366202" cy="369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Shape 734"/>
          <p:cNvPicPr preferRelativeResize="0"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2883194" y="1201117"/>
            <a:ext cx="406106" cy="526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7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95600" y="1355959"/>
            <a:ext cx="366202" cy="369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7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2300" y="2675711"/>
            <a:ext cx="366202" cy="369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736"/>
          <p:cNvPicPr preferRelativeResize="0"/>
          <p:nvPr/>
        </p:nvPicPr>
        <p:blipFill rotWithShape="1">
          <a:blip r:embed="rId3">
            <a:alphaModFix/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3083399" y="2669293"/>
            <a:ext cx="366202" cy="369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889"/>
          <p:cNvPicPr preferRelativeResize="0"/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26400" y="3415825"/>
            <a:ext cx="514200" cy="21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889"/>
          <p:cNvPicPr preferRelativeResize="0"/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48500" y="2095025"/>
            <a:ext cx="514200" cy="21182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737"/>
          <p:cNvSpPr/>
          <p:nvPr/>
        </p:nvSpPr>
        <p:spPr>
          <a:xfrm>
            <a:off x="7384344" y="988040"/>
            <a:ext cx="1727918" cy="1319399"/>
          </a:xfrm>
          <a:prstGeom prst="wedgeRectCallout">
            <a:avLst>
              <a:gd name="adj1" fmla="val -65906"/>
              <a:gd name="adj2" fmla="val -14936"/>
            </a:avLst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600"/>
              </a:spcBef>
              <a:buNone/>
            </a:pPr>
            <a:r>
              <a:rPr lang="en-US" sz="1800" dirty="0" smtClean="0">
                <a:solidFill>
                  <a:schemeClr val="accent3"/>
                </a:solidFill>
                <a:latin typeface="Helvetica Neue" charset="0"/>
                <a:ea typeface="Helvetica Neue" charset="0"/>
                <a:cs typeface="Helvetica Neue" charset="0"/>
              </a:rPr>
              <a:t>Intel SGX, ARM </a:t>
            </a:r>
            <a:r>
              <a:rPr lang="en-US" sz="1800" dirty="0" err="1" smtClean="0">
                <a:solidFill>
                  <a:schemeClr val="accent3"/>
                </a:solidFill>
                <a:latin typeface="Helvetica Neue" charset="0"/>
                <a:ea typeface="Helvetica Neue" charset="0"/>
                <a:cs typeface="Helvetica Neue" charset="0"/>
              </a:rPr>
              <a:t>Trustzone</a:t>
            </a:r>
            <a:r>
              <a:rPr lang="en-US" sz="1800" dirty="0" smtClean="0">
                <a:solidFill>
                  <a:schemeClr val="accent3"/>
                </a:solidFill>
                <a:latin typeface="Helvetica Neue" charset="0"/>
                <a:ea typeface="Helvetica Neue" charset="0"/>
                <a:cs typeface="Helvetica Neue" charset="0"/>
              </a:rPr>
              <a:t>, RISC V (e.g., Haven, VC3)</a:t>
            </a:r>
            <a:endParaRPr lang="en" sz="1800" dirty="0">
              <a:solidFill>
                <a:schemeClr val="accent3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1692225" y="4196204"/>
            <a:ext cx="5788075" cy="782196"/>
          </a:xfrm>
          <a:prstGeom prst="roundRect">
            <a:avLst/>
          </a:prstGeom>
          <a:solidFill>
            <a:srgbClr val="FFDDB3"/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dirty="0" smtClean="0">
                <a:solidFill>
                  <a:srgbClr val="434343"/>
                </a:solidFill>
                <a:latin typeface="Helvetica Neue" charset="0"/>
                <a:ea typeface="Helvetica Neue" charset="0"/>
                <a:cs typeface="Helvetica Neue" charset="0"/>
              </a:rPr>
              <a:t>TCB, side-channel leakage</a:t>
            </a:r>
            <a:endParaRPr lang="en" sz="2800" dirty="0">
              <a:solidFill>
                <a:srgbClr val="434343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498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6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scorecard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52</a:t>
            </a:fld>
            <a:endParaRPr lang="e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368300" y="1262156"/>
          <a:ext cx="8394700" cy="2103120"/>
        </p:xfrm>
        <a:graphic>
          <a:graphicData uri="http://schemas.openxmlformats.org/drawingml/2006/table">
            <a:tbl>
              <a:tblPr firstRow="1" bandRow="1"/>
              <a:tblGrid>
                <a:gridCol w="2146300"/>
                <a:gridCol w="1671891"/>
                <a:gridCol w="1423507"/>
                <a:gridCol w="1356988"/>
                <a:gridCol w="1796014"/>
              </a:tblGrid>
              <a:tr h="35861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Solution</a:t>
                      </a:r>
                      <a:endParaRPr 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Decision Quality</a:t>
                      </a:r>
                      <a:endParaRPr 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Latency</a:t>
                      </a:r>
                      <a:endParaRPr 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latin typeface="Tahoma"/>
                        <a:cs typeface="Tahoma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Security</a:t>
                      </a:r>
                      <a:endParaRPr 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</a:tr>
              <a:tr h="358615">
                <a:tc vMerge="1">
                  <a:txBody>
                    <a:bodyPr/>
                    <a:lstStyle/>
                    <a:p>
                      <a:endParaRPr lang="en-US" sz="2000" dirty="0">
                        <a:latin typeface="Tahoma"/>
                        <a:cs typeface="Tahoma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000" dirty="0">
                        <a:latin typeface="Tahoma"/>
                        <a:cs typeface="Taho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Decision </a:t>
                      </a:r>
                      <a:endParaRPr 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Update</a:t>
                      </a:r>
                      <a:endParaRPr 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2000" dirty="0">
                        <a:latin typeface="Tahoma"/>
                        <a:cs typeface="Tahoma"/>
                      </a:endParaRPr>
                    </a:p>
                  </a:txBody>
                  <a:tcPr/>
                </a:tc>
              </a:tr>
              <a:tr h="358615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Pull</a:t>
                      </a:r>
                      <a:r>
                        <a:rPr lang="en-US" sz="1800" baseline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decisions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FFA63C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simple</a:t>
                      </a:r>
                      <a:endParaRPr lang="en-US" sz="1800" b="0" dirty="0">
                        <a:solidFill>
                          <a:srgbClr val="FFA63C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accent3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ms</a:t>
                      </a:r>
                      <a:endParaRPr lang="en-US" sz="1800" b="0" dirty="0">
                        <a:solidFill>
                          <a:schemeClr val="accent3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66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min</a:t>
                      </a:r>
                      <a:r>
                        <a:rPr lang="en-US" sz="1800" dirty="0" smtClean="0">
                          <a:solidFill>
                            <a:srgbClr val="595959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/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day</a:t>
                      </a:r>
                      <a:endParaRPr lang="en-US" sz="1800" dirty="0">
                        <a:solidFill>
                          <a:srgbClr val="FF00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weak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358615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Push</a:t>
                      </a:r>
                      <a:r>
                        <a:rPr lang="en-US" sz="1800" baseline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decisions</a:t>
                      </a:r>
                      <a:endParaRPr lang="en-US" sz="18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FFA63C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simple</a:t>
                      </a:r>
                      <a:endParaRPr lang="en-US" sz="1800" b="0" dirty="0">
                        <a:solidFill>
                          <a:srgbClr val="FFA63C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A63C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ms</a:t>
                      </a:r>
                      <a:r>
                        <a:rPr lang="en-US" sz="1800" b="0" dirty="0" smtClean="0">
                          <a:solidFill>
                            <a:srgbClr val="FFA63C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/sec</a:t>
                      </a:r>
                      <a:endParaRPr lang="en-US" sz="1800" dirty="0">
                        <a:solidFill>
                          <a:srgbClr val="FFA63C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A63C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hour</a:t>
                      </a:r>
                      <a:endParaRPr lang="en-US" sz="1800" dirty="0">
                        <a:solidFill>
                          <a:srgbClr val="FFA63C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weak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560028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State-of-the-art</a:t>
                      </a:r>
                      <a:r>
                        <a:rPr lang="en-US" sz="1800" baseline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s</a:t>
                      </a:r>
                      <a:r>
                        <a:rPr lang="en-US" sz="18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ecurity</a:t>
                      </a:r>
                      <a:endParaRPr lang="en-US" sz="18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FFA63C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simple</a:t>
                      </a:r>
                      <a:endParaRPr lang="en-US" sz="1800" b="0" dirty="0">
                        <a:solidFill>
                          <a:srgbClr val="FFA63C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 smtClean="0">
                          <a:solidFill>
                            <a:schemeClr val="accent3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ms</a:t>
                      </a:r>
                      <a:endParaRPr lang="en-US" sz="1800" b="0" dirty="0" smtClean="0">
                        <a:solidFill>
                          <a:schemeClr val="accent3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algn="ctr"/>
                      <a:endParaRPr lang="en-US" sz="1800" dirty="0">
                        <a:solidFill>
                          <a:srgbClr val="FF00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FFA63C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min/hour</a:t>
                      </a:r>
                    </a:p>
                    <a:p>
                      <a:pPr algn="ctr"/>
                      <a:endParaRPr lang="en-US" sz="1800" dirty="0">
                        <a:solidFill>
                          <a:srgbClr val="FFA63C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accent3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strong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 smtClean="0">
                        <a:solidFill>
                          <a:srgbClr val="FF00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19100" y="4610100"/>
            <a:ext cx="5044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8D00"/>
                </a:solidFill>
                <a:latin typeface="Helvetica Neue"/>
                <a:cs typeface="Helvetica Neue"/>
              </a:rPr>
              <a:t>*light-weight, ensemble + correction models, policies</a:t>
            </a:r>
            <a:endParaRPr lang="en-US" sz="1600" dirty="0">
              <a:solidFill>
                <a:srgbClr val="FF8D00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857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scorecard: </a:t>
            </a:r>
            <a:r>
              <a:rPr lang="en-US" b="1" dirty="0" smtClean="0"/>
              <a:t>RISE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53</a:t>
            </a:fld>
            <a:endParaRPr lang="e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368300" y="1262156"/>
          <a:ext cx="8394700" cy="2743200"/>
        </p:xfrm>
        <a:graphic>
          <a:graphicData uri="http://schemas.openxmlformats.org/drawingml/2006/table">
            <a:tbl>
              <a:tblPr firstRow="1" bandRow="1"/>
              <a:tblGrid>
                <a:gridCol w="2146300"/>
                <a:gridCol w="1671891"/>
                <a:gridCol w="1423507"/>
                <a:gridCol w="1356988"/>
                <a:gridCol w="1796014"/>
              </a:tblGrid>
              <a:tr h="35861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Solution</a:t>
                      </a:r>
                      <a:endParaRPr 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Decision Quality</a:t>
                      </a:r>
                      <a:endParaRPr 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Latency</a:t>
                      </a:r>
                      <a:endParaRPr 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latin typeface="Tahoma"/>
                        <a:cs typeface="Tahoma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Security</a:t>
                      </a:r>
                      <a:endParaRPr 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</a:tr>
              <a:tr h="358615">
                <a:tc vMerge="1">
                  <a:txBody>
                    <a:bodyPr/>
                    <a:lstStyle/>
                    <a:p>
                      <a:endParaRPr lang="en-US" sz="2000" dirty="0">
                        <a:latin typeface="Tahoma"/>
                        <a:cs typeface="Tahoma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000" dirty="0">
                        <a:latin typeface="Tahoma"/>
                        <a:cs typeface="Taho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Decision </a:t>
                      </a:r>
                      <a:endParaRPr 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Update</a:t>
                      </a:r>
                      <a:endParaRPr 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2000" dirty="0">
                        <a:latin typeface="Tahoma"/>
                        <a:cs typeface="Tahoma"/>
                      </a:endParaRPr>
                    </a:p>
                  </a:txBody>
                  <a:tcPr/>
                </a:tc>
              </a:tr>
              <a:tr h="358615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Pull</a:t>
                      </a:r>
                      <a:r>
                        <a:rPr lang="en-US" sz="1800" baseline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decisions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FFA63C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simple</a:t>
                      </a:r>
                      <a:endParaRPr lang="en-US" sz="1800" b="0" dirty="0">
                        <a:solidFill>
                          <a:srgbClr val="FFA63C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chemeClr val="accent3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ms</a:t>
                      </a:r>
                      <a:endParaRPr lang="en-US" sz="1800" b="0" dirty="0">
                        <a:solidFill>
                          <a:schemeClr val="accent3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66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min</a:t>
                      </a:r>
                      <a:r>
                        <a:rPr lang="en-US" sz="18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/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day</a:t>
                      </a:r>
                      <a:endParaRPr lang="en-US" sz="1800" dirty="0">
                        <a:solidFill>
                          <a:srgbClr val="FF00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weak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358615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Push</a:t>
                      </a:r>
                      <a:r>
                        <a:rPr lang="en-US" sz="1800" baseline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decisions</a:t>
                      </a:r>
                      <a:endParaRPr lang="en-US" sz="18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FFA63C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simple</a:t>
                      </a:r>
                      <a:endParaRPr lang="en-US" sz="1800" b="0" dirty="0">
                        <a:solidFill>
                          <a:srgbClr val="FFA63C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FFA63C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ms</a:t>
                      </a:r>
                      <a:r>
                        <a:rPr lang="en-US" sz="1800" b="0" dirty="0" smtClean="0">
                          <a:solidFill>
                            <a:srgbClr val="FFA63C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/sec</a:t>
                      </a:r>
                      <a:endParaRPr lang="en-US" sz="1800" dirty="0">
                        <a:solidFill>
                          <a:srgbClr val="FFA63C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A63C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hour</a:t>
                      </a:r>
                      <a:endParaRPr lang="en-US" sz="1800" dirty="0">
                        <a:solidFill>
                          <a:srgbClr val="FFA63C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weak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358615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Security</a:t>
                      </a:r>
                      <a:endParaRPr lang="en-US" sz="18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FFA63C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simple</a:t>
                      </a:r>
                      <a:endParaRPr lang="en-US" sz="1800" b="0" dirty="0">
                        <a:solidFill>
                          <a:srgbClr val="FFA63C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 smtClean="0">
                          <a:solidFill>
                            <a:schemeClr val="accent3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ms</a:t>
                      </a:r>
                      <a:endParaRPr lang="en-US" sz="1800" b="0" dirty="0" smtClean="0">
                        <a:solidFill>
                          <a:schemeClr val="accent3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FFA63C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min/hour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accent3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strong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560028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RISE</a:t>
                      </a:r>
                      <a:endParaRPr lang="en-US" sz="18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DD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accent3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sophisticated, accurate, robust</a:t>
                      </a:r>
                      <a:endParaRPr lang="en-US" sz="1800" dirty="0">
                        <a:solidFill>
                          <a:schemeClr val="accent3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DD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solidFill>
                            <a:schemeClr val="accent3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ms</a:t>
                      </a:r>
                      <a:endParaRPr lang="en-US" sz="1800" dirty="0">
                        <a:solidFill>
                          <a:schemeClr val="accent3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DD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accent3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sec</a:t>
                      </a:r>
                      <a:endParaRPr lang="en-US" sz="1800" dirty="0">
                        <a:solidFill>
                          <a:schemeClr val="accent3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DD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accent3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strong</a:t>
                      </a:r>
                      <a:endParaRPr lang="en-US" sz="1800" dirty="0">
                        <a:solidFill>
                          <a:schemeClr val="accent3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FFDDB3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499600" y="1930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19100" y="4610100"/>
            <a:ext cx="5044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8D00"/>
                </a:solidFill>
                <a:latin typeface="Helvetica Neue"/>
                <a:cs typeface="Helvetica Neue"/>
              </a:rPr>
              <a:t>*light-weight, ensemble + correction models, policies</a:t>
            </a:r>
            <a:endParaRPr lang="en-US" sz="1600" dirty="0">
              <a:solidFill>
                <a:srgbClr val="FF8D00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875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300" y="445025"/>
            <a:ext cx="8520599" cy="572699"/>
          </a:xfrm>
        </p:spPr>
        <p:txBody>
          <a:bodyPr/>
          <a:lstStyle/>
          <a:p>
            <a:r>
              <a:rPr lang="en-US" dirty="0" smtClean="0"/>
              <a:t>Research areas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6300" y="1152474"/>
            <a:ext cx="8857700" cy="3711625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Systems</a:t>
            </a:r>
            <a:r>
              <a:rPr lang="e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:</a:t>
            </a:r>
            <a:r>
              <a:rPr lang="en" dirty="0" smtClean="0">
                <a:solidFill>
                  <a:srgbClr val="666666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S</a:t>
            </a:r>
            <a:r>
              <a:rPr lang="en" dirty="0" smtClean="0">
                <a:latin typeface="Helvetica Neue" charset="0"/>
                <a:ea typeface="Helvetica Neue" charset="0"/>
                <a:cs typeface="Helvetica Neue" charset="0"/>
              </a:rPr>
              <a:t>park-like </a:t>
            </a:r>
            <a:r>
              <a:rPr lang="en" dirty="0">
                <a:solidFill>
                  <a:srgbClr val="FF6600"/>
                </a:solidFill>
                <a:latin typeface="Helvetica Neue" charset="0"/>
                <a:ea typeface="Helvetica Neue" charset="0"/>
                <a:cs typeface="Helvetica Neue" charset="0"/>
              </a:rPr>
              <a:t>functionality</a:t>
            </a:r>
            <a:r>
              <a:rPr lang="en" dirty="0">
                <a:latin typeface="Helvetica Neue" charset="0"/>
                <a:ea typeface="Helvetica Neue" charset="0"/>
                <a:cs typeface="Helvetica Neue" charset="0"/>
              </a:rPr>
              <a:t> with </a:t>
            </a:r>
            <a:r>
              <a:rPr lang="en" dirty="0" smtClean="0">
                <a:solidFill>
                  <a:srgbClr val="FF6600"/>
                </a:solidFill>
                <a:latin typeface="Helvetica Neue" charset="0"/>
                <a:ea typeface="Helvetica Neue" charset="0"/>
                <a:cs typeface="Helvetica Neue" charset="0"/>
              </a:rPr>
              <a:t>100x </a:t>
            </a:r>
            <a:r>
              <a:rPr lang="en" dirty="0">
                <a:solidFill>
                  <a:srgbClr val="FF6600"/>
                </a:solidFill>
                <a:latin typeface="Helvetica Neue" charset="0"/>
                <a:ea typeface="Helvetica Neue" charset="0"/>
                <a:cs typeface="Helvetica Neue" charset="0"/>
              </a:rPr>
              <a:t>lower </a:t>
            </a:r>
            <a:r>
              <a:rPr lang="en" dirty="0">
                <a:latin typeface="Helvetica Neue" charset="0"/>
                <a:ea typeface="Helvetica Neue" charset="0"/>
                <a:cs typeface="Helvetica Neue" charset="0"/>
              </a:rPr>
              <a:t>response </a:t>
            </a:r>
            <a:r>
              <a:rPr lang="en" dirty="0" smtClean="0">
                <a:latin typeface="Helvetica Neue" charset="0"/>
                <a:ea typeface="Helvetica Neue" charset="0"/>
                <a:cs typeface="Helvetica Neue" charset="0"/>
              </a:rPr>
              <a:t>time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, and</a:t>
            </a:r>
            <a:r>
              <a:rPr lang="en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" dirty="0" smtClean="0">
                <a:solidFill>
                  <a:srgbClr val="FF6600"/>
                </a:solidFill>
                <a:latin typeface="Helvetica Neue" charset="0"/>
                <a:ea typeface="Helvetica Neue" charset="0"/>
                <a:cs typeface="Helvetica Neue" charset="0"/>
              </a:rPr>
              <a:t>10</a:t>
            </a:r>
            <a:r>
              <a:rPr lang="en-US" dirty="0" smtClean="0">
                <a:solidFill>
                  <a:srgbClr val="FF6600"/>
                </a:solidFill>
                <a:latin typeface="Helvetica Neue" charset="0"/>
                <a:ea typeface="Helvetica Neue" charset="0"/>
                <a:cs typeface="Helvetica Neue" charset="0"/>
              </a:rPr>
              <a:t>00</a:t>
            </a:r>
            <a:r>
              <a:rPr lang="en" dirty="0" smtClean="0">
                <a:solidFill>
                  <a:srgbClr val="FF6600"/>
                </a:solidFill>
                <a:latin typeface="Helvetica Neue" charset="0"/>
                <a:ea typeface="Helvetica Neue" charset="0"/>
                <a:cs typeface="Helvetica Neue" charset="0"/>
              </a:rPr>
              <a:t>x </a:t>
            </a:r>
            <a:r>
              <a:rPr lang="en-US" dirty="0" smtClean="0">
                <a:solidFill>
                  <a:srgbClr val="FF6600"/>
                </a:solidFill>
                <a:latin typeface="Helvetica Neue" charset="0"/>
                <a:ea typeface="Helvetica Neue" charset="0"/>
                <a:cs typeface="Helvetica Neue" charset="0"/>
              </a:rPr>
              <a:t>higher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job throughput</a:t>
            </a:r>
          </a:p>
          <a:p>
            <a:pPr lvl="0">
              <a:lnSpc>
                <a:spcPct val="100000"/>
              </a:lnSpc>
            </a:pPr>
            <a:endParaRPr lang="en" sz="1000" dirty="0">
              <a:solidFill>
                <a:srgbClr val="666666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lvl="0">
              <a:lnSpc>
                <a:spcPct val="100000"/>
              </a:lnSpc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Machine Learning</a:t>
            </a:r>
            <a:r>
              <a:rPr lang="en" dirty="0" smtClean="0">
                <a:latin typeface="Helvetica Neue" charset="0"/>
                <a:ea typeface="Helvetica Neue" charset="0"/>
                <a:cs typeface="Helvetica Neue" charset="0"/>
              </a:rPr>
              <a:t>:</a:t>
            </a:r>
            <a:endParaRPr lang="en-US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457200" lvl="0" indent="-457200">
              <a:lnSpc>
                <a:spcPct val="100000"/>
              </a:lnSpc>
              <a:buFont typeface="Arial"/>
              <a:buChar char="•"/>
            </a:pP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On-line ML algorithms</a:t>
            </a:r>
          </a:p>
          <a:p>
            <a:pPr marL="457200" lvl="0" indent="-457200">
              <a:lnSpc>
                <a:spcPct val="100000"/>
              </a:lnSpc>
              <a:buFont typeface="Arial"/>
              <a:buChar char="•"/>
            </a:pP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Robust algorithms: handle noisy data, guarantee </a:t>
            </a:r>
            <a:b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worst-case behavior</a:t>
            </a:r>
          </a:p>
          <a:p>
            <a:pPr lvl="0">
              <a:lnSpc>
                <a:spcPct val="100000"/>
              </a:lnSpc>
            </a:pPr>
            <a:endParaRPr lang="en-US" sz="10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lvl="0">
              <a:lnSpc>
                <a:spcPct val="100000"/>
              </a:lnSpc>
            </a:pPr>
            <a:r>
              <a:rPr lang="en" dirty="0" smtClean="0">
                <a:latin typeface="Helvetica Neue" charset="0"/>
                <a:ea typeface="Helvetica Neue" charset="0"/>
                <a:cs typeface="Helvetica Neue" charset="0"/>
              </a:rPr>
              <a:t>Security</a:t>
            </a:r>
            <a:r>
              <a:rPr lang="en" dirty="0">
                <a:latin typeface="Helvetica Neue" charset="0"/>
                <a:ea typeface="Helvetica Neue" charset="0"/>
                <a:cs typeface="Helvetica Neue" charset="0"/>
              </a:rPr>
              <a:t>: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achieve</a:t>
            </a:r>
            <a:r>
              <a:rPr lang="en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" dirty="0">
                <a:solidFill>
                  <a:srgbClr val="FF6600"/>
                </a:solidFill>
                <a:latin typeface="Helvetica Neue" charset="0"/>
                <a:ea typeface="Helvetica Neue" charset="0"/>
                <a:cs typeface="Helvetica Neue" charset="0"/>
              </a:rPr>
              <a:t>privacy, confidentiality</a:t>
            </a:r>
            <a:r>
              <a:rPr lang="en" dirty="0">
                <a:latin typeface="Helvetica Neue" charset="0"/>
                <a:ea typeface="Helvetica Neue" charset="0"/>
                <a:cs typeface="Helvetica Neue" charset="0"/>
              </a:rPr>
              <a:t>, and </a:t>
            </a:r>
            <a:r>
              <a:rPr lang="en" dirty="0" smtClean="0">
                <a:solidFill>
                  <a:srgbClr val="FF6600"/>
                </a:solidFill>
                <a:latin typeface="Helvetica Neue" charset="0"/>
                <a:ea typeface="Helvetica Neue" charset="0"/>
                <a:cs typeface="Helvetica Neue" charset="0"/>
              </a:rPr>
              <a:t>integrity</a:t>
            </a:r>
            <a:r>
              <a:rPr lang="en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without impacting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latin typeface="Helvetica Neue" charset="0"/>
                <a:ea typeface="Helvetica Neue" charset="0"/>
                <a:cs typeface="Helvetica Neue" charset="0"/>
              </a:rPr>
              <a:t>54</a:t>
            </a:fld>
            <a:endParaRPr lang="en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35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Early Projects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87" y="1326100"/>
            <a:ext cx="3454254" cy="17107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305" y="445025"/>
            <a:ext cx="3254188" cy="25918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670" y="3036856"/>
            <a:ext cx="3621741" cy="203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4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92625"/>
            <a:ext cx="8520599" cy="572699"/>
          </a:xfrm>
        </p:spPr>
        <p:txBody>
          <a:bodyPr/>
          <a:lstStyle/>
          <a:p>
            <a:r>
              <a:rPr lang="en-US" dirty="0" smtClean="0"/>
              <a:t>Research area: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56</a:t>
            </a:fld>
            <a:endParaRPr lang="en"/>
          </a:p>
        </p:txBody>
      </p:sp>
      <p:grpSp>
        <p:nvGrpSpPr>
          <p:cNvPr id="89" name="Group 88"/>
          <p:cNvGrpSpPr/>
          <p:nvPr/>
        </p:nvGrpSpPr>
        <p:grpSpPr>
          <a:xfrm>
            <a:off x="3733800" y="2321811"/>
            <a:ext cx="5181600" cy="1120593"/>
            <a:chOff x="3733800" y="2321811"/>
            <a:chExt cx="5181600" cy="1120593"/>
          </a:xfrm>
        </p:grpSpPr>
        <p:sp>
          <p:nvSpPr>
            <p:cNvPr id="65" name="Rectangle 64"/>
            <p:cNvSpPr/>
            <p:nvPr/>
          </p:nvSpPr>
          <p:spPr>
            <a:xfrm>
              <a:off x="3733800" y="2368550"/>
              <a:ext cx="5181600" cy="1073854"/>
            </a:xfrm>
            <a:prstGeom prst="rect">
              <a:avLst/>
            </a:prstGeom>
            <a:solidFill>
              <a:srgbClr val="C9E5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3867149" y="2943639"/>
              <a:ext cx="4946651" cy="382032"/>
            </a:xfrm>
            <a:prstGeom prst="rect">
              <a:avLst/>
            </a:prstGeom>
            <a:solidFill>
              <a:srgbClr val="95CEE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934650" y="2867438"/>
              <a:ext cx="783400" cy="524166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0748" y="2930938"/>
              <a:ext cx="26606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in-memory object store</a:t>
              </a:r>
              <a:endPara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3867151" y="2498106"/>
              <a:ext cx="1212951" cy="362029"/>
            </a:xfrm>
            <a:prstGeom prst="rect">
              <a:avLst/>
            </a:prstGeom>
            <a:solidFill>
              <a:srgbClr val="95CEE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595959"/>
                  </a:solidFill>
                  <a:latin typeface="Helvetica Neue" charset="0"/>
                  <a:ea typeface="Helvetica Neue" charset="0"/>
                  <a:cs typeface="Helvetica Neue" charset="0"/>
                </a:rPr>
                <a:t>scheduler</a:t>
              </a:r>
              <a:endParaRPr lang="en-US" dirty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149851" y="2498106"/>
              <a:ext cx="1428749" cy="362029"/>
            </a:xfrm>
            <a:prstGeom prst="rect">
              <a:avLst/>
            </a:prstGeom>
            <a:solidFill>
              <a:srgbClr val="95CEE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595959"/>
                  </a:solidFill>
                  <a:latin typeface="Helvetica Neue" charset="0"/>
                  <a:ea typeface="Helvetica Neue" charset="0"/>
                  <a:cs typeface="Helvetica Neue" charset="0"/>
                </a:rPr>
                <a:t>optimizer</a:t>
              </a:r>
              <a:endParaRPr lang="en-US" dirty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812940" y="2421925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2800" dirty="0" smtClean="0">
                  <a:latin typeface="Helvetica Neue" charset="0"/>
                  <a:ea typeface="Helvetica Neue" charset="0"/>
                  <a:cs typeface="Helvetica Neue" charset="0"/>
                </a:rPr>
                <a:t>…</a:t>
              </a:r>
              <a:endParaRPr lang="en-US" sz="28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735368" y="2321811"/>
              <a:ext cx="10059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95959"/>
                  </a:solidFill>
                  <a:latin typeface="Helvetica Neue" charset="0"/>
                  <a:ea typeface="Helvetica Neue" charset="0"/>
                  <a:cs typeface="Helvetica Neue" charset="0"/>
                </a:rPr>
                <a:t>RISE</a:t>
              </a:r>
            </a:p>
            <a:p>
              <a:pPr algn="ctr"/>
              <a:r>
                <a:rPr lang="en-US" b="1" dirty="0" err="1" smtClean="0">
                  <a:solidFill>
                    <a:srgbClr val="595959"/>
                  </a:solidFill>
                  <a:latin typeface="Helvetica Neue" charset="0"/>
                  <a:ea typeface="Helvetica Neue" charset="0"/>
                  <a:cs typeface="Helvetica Neue" charset="0"/>
                </a:rPr>
                <a:t>μkernel</a:t>
              </a:r>
              <a:endParaRPr lang="en-US" b="1" dirty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721100" y="1435100"/>
            <a:ext cx="5083379" cy="901700"/>
            <a:chOff x="3721100" y="1435100"/>
            <a:chExt cx="5083379" cy="901700"/>
          </a:xfrm>
        </p:grpSpPr>
        <p:sp>
          <p:nvSpPr>
            <p:cNvPr id="73" name="Rectangle 72"/>
            <p:cNvSpPr/>
            <p:nvPr/>
          </p:nvSpPr>
          <p:spPr>
            <a:xfrm>
              <a:off x="3721100" y="2006600"/>
              <a:ext cx="1028700" cy="3175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/>
                  <a:cs typeface="Helvetica"/>
                </a:rPr>
                <a:t>s</a:t>
              </a:r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/>
                  <a:cs typeface="Helvetica"/>
                </a:rPr>
                <a:t>him layer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721100" y="1435100"/>
              <a:ext cx="1028700" cy="533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endParaRPr>
            </a:p>
            <a:p>
              <a:pPr algn="ctr">
                <a:lnSpc>
                  <a:spcPct val="90000"/>
                </a:lnSpc>
              </a:pP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endParaRPr>
            </a:p>
          </p:txBody>
        </p:sp>
        <p:pic>
          <p:nvPicPr>
            <p:cNvPr id="75" name="Picture 74" descr="sparklogo_500px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3762" y="1458204"/>
              <a:ext cx="867138" cy="476076"/>
            </a:xfrm>
            <a:prstGeom prst="rect">
              <a:avLst/>
            </a:prstGeom>
          </p:spPr>
        </p:pic>
        <p:sp>
          <p:nvSpPr>
            <p:cNvPr id="76" name="Rectangle 75"/>
            <p:cNvSpPr/>
            <p:nvPr/>
          </p:nvSpPr>
          <p:spPr>
            <a:xfrm>
              <a:off x="4813300" y="2006600"/>
              <a:ext cx="1219200" cy="3175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/>
                  <a:cs typeface="Helvetica"/>
                </a:rPr>
                <a:t>s</a:t>
              </a:r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/>
                  <a:cs typeface="Helvetica"/>
                </a:rPr>
                <a:t>him layer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813300" y="1435100"/>
              <a:ext cx="1231900" cy="533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endParaRPr>
            </a:p>
            <a:p>
              <a:pPr algn="ctr">
                <a:lnSpc>
                  <a:spcPct val="90000"/>
                </a:lnSpc>
              </a:pP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096000" y="2006600"/>
              <a:ext cx="1028700" cy="3175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/>
                  <a:cs typeface="Helvetica"/>
                </a:rPr>
                <a:t>s</a:t>
              </a:r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/>
                  <a:cs typeface="Helvetica"/>
                </a:rPr>
                <a:t>him layer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096000" y="1435100"/>
              <a:ext cx="1028700" cy="533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/>
                  <a:cs typeface="Helvetica"/>
                </a:rPr>
                <a:t>Ray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7175500" y="2019300"/>
              <a:ext cx="1028700" cy="3175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/>
                  <a:cs typeface="Helvetica"/>
                </a:rPr>
                <a:t>s</a:t>
              </a:r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/>
                  <a:cs typeface="Helvetica"/>
                </a:rPr>
                <a:t>him layer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7175500" y="1447800"/>
              <a:ext cx="1028700" cy="533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/>
                  <a:cs typeface="Helvetica"/>
                </a:rPr>
                <a:t>Clipper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8260740" y="1621825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2800" dirty="0" smtClean="0">
                  <a:latin typeface="Helvetica Neue" charset="0"/>
                  <a:ea typeface="Helvetica Neue" charset="0"/>
                  <a:cs typeface="Helvetica Neue" charset="0"/>
                </a:rPr>
                <a:t>…</a:t>
              </a:r>
              <a:endParaRPr lang="en-US" sz="28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46" name="Rectangular Callout 45"/>
          <p:cNvSpPr/>
          <p:nvPr/>
        </p:nvSpPr>
        <p:spPr>
          <a:xfrm>
            <a:off x="3035300" y="3149600"/>
            <a:ext cx="5461000" cy="1917701"/>
          </a:xfrm>
          <a:prstGeom prst="wedgeRectCallout">
            <a:avLst>
              <a:gd name="adj1" fmla="val 37486"/>
              <a:gd name="adj2" fmla="val -74493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7160" indent="-137160"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Support task-graph &amp; BSP execution models</a:t>
            </a:r>
          </a:p>
          <a:p>
            <a:pPr marL="137160" indent="-137160"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Support fine grain updates</a:t>
            </a:r>
          </a:p>
          <a:p>
            <a:pPr marL="137160" indent="-137160"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Support heterogeneous hardware</a:t>
            </a:r>
          </a:p>
          <a:p>
            <a:pPr marL="137160" indent="-137160">
              <a:buFont typeface="Arial"/>
              <a:buChar char="•"/>
            </a:pPr>
            <a:r>
              <a:rPr lang="en-US" sz="2000" dirty="0" smtClean="0">
                <a:solidFill>
                  <a:srgbClr val="FF6600"/>
                </a:solidFill>
                <a:latin typeface="Helvetica Neue" charset="0"/>
                <a:ea typeface="Helvetica Neue" charset="0"/>
                <a:cs typeface="Helvetica Neue" charset="0"/>
              </a:rPr>
              <a:t>Millisecond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000" dirty="0" smtClean="0">
                <a:solidFill>
                  <a:srgbClr val="404040"/>
                </a:solidFill>
                <a:latin typeface="Helvetica Neue" charset="0"/>
                <a:ea typeface="Helvetica Neue" charset="0"/>
                <a:cs typeface="Helvetica Neue" charset="0"/>
              </a:rPr>
              <a:t>level parallel jobs</a:t>
            </a:r>
          </a:p>
          <a:p>
            <a:pPr marL="137160" indent="-137160">
              <a:buFont typeface="Arial"/>
              <a:buChar char="•"/>
            </a:pPr>
            <a:r>
              <a:rPr lang="en-US" sz="2000" dirty="0" smtClean="0">
                <a:solidFill>
                  <a:srgbClr val="404040"/>
                </a:solidFill>
                <a:latin typeface="Helvetica Neue" charset="0"/>
                <a:ea typeface="Helvetica Neue" charset="0"/>
                <a:cs typeface="Helvetica Neue" charset="0"/>
              </a:rPr>
              <a:t>Handle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000" dirty="0" smtClean="0">
                <a:solidFill>
                  <a:srgbClr val="FF6600"/>
                </a:solidFill>
                <a:latin typeface="Helvetica Neue" charset="0"/>
                <a:ea typeface="Helvetica Neue" charset="0"/>
                <a:cs typeface="Helvetica Neue" charset="0"/>
              </a:rPr>
              <a:t>10K-100K </a:t>
            </a:r>
            <a:r>
              <a:rPr lang="en-US" sz="2000" dirty="0" smtClean="0">
                <a:solidFill>
                  <a:srgbClr val="404040"/>
                </a:solidFill>
                <a:latin typeface="Helvetica Neue" charset="0"/>
                <a:ea typeface="Helvetica Neue" charset="0"/>
                <a:cs typeface="Helvetica Neue" charset="0"/>
              </a:rPr>
              <a:t>jobs/sec</a:t>
            </a:r>
          </a:p>
          <a:p>
            <a:pPr marL="137160" indent="-137160">
              <a:buFont typeface="Arial"/>
              <a:buChar char="•"/>
            </a:pPr>
            <a:r>
              <a:rPr lang="en-US" sz="2000" dirty="0" smtClean="0">
                <a:solidFill>
                  <a:srgbClr val="404040"/>
                </a:solidFill>
                <a:latin typeface="Helvetica Neue" charset="0"/>
                <a:ea typeface="Helvetica Neue" charset="0"/>
                <a:cs typeface="Helvetica Neue" charset="0"/>
              </a:rPr>
              <a:t>Ability to faithfully </a:t>
            </a:r>
            <a:r>
              <a:rPr lang="en-US" sz="2000" dirty="0" smtClean="0">
                <a:solidFill>
                  <a:srgbClr val="FF6600"/>
                </a:solidFill>
                <a:latin typeface="Helvetica Neue" charset="0"/>
                <a:ea typeface="Helvetica Neue" charset="0"/>
                <a:cs typeface="Helvetica Neue" charset="0"/>
              </a:rPr>
              <a:t>replay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000" dirty="0" smtClean="0">
                <a:solidFill>
                  <a:srgbClr val="404040"/>
                </a:solidFill>
                <a:latin typeface="Helvetica Neue" charset="0"/>
                <a:ea typeface="Helvetica Neue" charset="0"/>
                <a:cs typeface="Helvetica Neue" charset="0"/>
              </a:rPr>
              <a:t>jobs</a:t>
            </a:r>
          </a:p>
        </p:txBody>
      </p:sp>
      <p:grpSp>
        <p:nvGrpSpPr>
          <p:cNvPr id="120" name="Group 119"/>
          <p:cNvGrpSpPr/>
          <p:nvPr/>
        </p:nvGrpSpPr>
        <p:grpSpPr>
          <a:xfrm>
            <a:off x="114301" y="3301994"/>
            <a:ext cx="3060699" cy="965208"/>
            <a:chOff x="114301" y="3301994"/>
            <a:chExt cx="3060699" cy="965208"/>
          </a:xfrm>
        </p:grpSpPr>
        <p:sp>
          <p:nvSpPr>
            <p:cNvPr id="49" name="TextBox 48"/>
            <p:cNvSpPr txBox="1"/>
            <p:nvPr/>
          </p:nvSpPr>
          <p:spPr>
            <a:xfrm>
              <a:off x="114301" y="3301994"/>
              <a:ext cx="1092199" cy="369332"/>
            </a:xfrm>
            <a:prstGeom prst="rect">
              <a:avLst/>
            </a:prstGeom>
            <a:noFill/>
            <a:ln>
              <a:solidFill>
                <a:srgbClr val="A6A6A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/>
                  <a:cs typeface="Helvetica Neue"/>
                </a:rPr>
                <a:t>Drizzle</a:t>
              </a:r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/>
                  <a:cs typeface="Helvetica Neue"/>
                </a:rPr>
                <a:t> 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7" name="Straight Arrow Connector 6"/>
            <p:cNvCxnSpPr>
              <a:endCxn id="49" idx="3"/>
            </p:cNvCxnSpPr>
            <p:nvPr/>
          </p:nvCxnSpPr>
          <p:spPr>
            <a:xfrm flipH="1" flipV="1">
              <a:off x="1206500" y="3486660"/>
              <a:ext cx="1968500" cy="780542"/>
            </a:xfrm>
            <a:prstGeom prst="straightConnector1">
              <a:avLst/>
            </a:prstGeom>
            <a:ln w="57150" cmpd="sng">
              <a:solidFill>
                <a:srgbClr val="A6A6A6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107950" y="2425700"/>
            <a:ext cx="3041651" cy="1219200"/>
            <a:chOff x="241300" y="3086100"/>
            <a:chExt cx="3041651" cy="1219200"/>
          </a:xfrm>
        </p:grpSpPr>
        <p:sp>
          <p:nvSpPr>
            <p:cNvPr id="48" name="TextBox 47"/>
            <p:cNvSpPr txBox="1"/>
            <p:nvPr/>
          </p:nvSpPr>
          <p:spPr>
            <a:xfrm>
              <a:off x="241300" y="3086100"/>
              <a:ext cx="1697901" cy="369332"/>
            </a:xfrm>
            <a:prstGeom prst="rect">
              <a:avLst/>
            </a:prstGeom>
            <a:noFill/>
            <a:ln>
              <a:solidFill>
                <a:srgbClr val="A6A6A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/>
                  <a:cs typeface="Helvetica Neue"/>
                </a:rPr>
                <a:t>IndexedRDDs</a:t>
              </a: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54" name="Straight Arrow Connector 53"/>
            <p:cNvCxnSpPr>
              <a:endCxn id="48" idx="3"/>
            </p:cNvCxnSpPr>
            <p:nvPr/>
          </p:nvCxnSpPr>
          <p:spPr>
            <a:xfrm flipH="1" flipV="1">
              <a:off x="1939201" y="3270766"/>
              <a:ext cx="1343750" cy="1034534"/>
            </a:xfrm>
            <a:prstGeom prst="straightConnector1">
              <a:avLst/>
            </a:prstGeom>
            <a:ln w="57150" cmpd="sng">
              <a:solidFill>
                <a:srgbClr val="A6A6A6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101600" y="1727200"/>
            <a:ext cx="3178866" cy="1625600"/>
            <a:chOff x="101600" y="2184400"/>
            <a:chExt cx="3178866" cy="1625600"/>
          </a:xfrm>
        </p:grpSpPr>
        <p:sp>
          <p:nvSpPr>
            <p:cNvPr id="3" name="TextBox 2"/>
            <p:cNvSpPr txBox="1"/>
            <p:nvPr/>
          </p:nvSpPr>
          <p:spPr>
            <a:xfrm>
              <a:off x="101600" y="2184400"/>
              <a:ext cx="3178866" cy="615553"/>
            </a:xfrm>
            <a:prstGeom prst="rect">
              <a:avLst/>
            </a:prstGeom>
            <a:noFill/>
            <a:ln>
              <a:solidFill>
                <a:srgbClr val="A6A6A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/>
                  <a:cs typeface="Helvetica Neue"/>
                </a:rPr>
                <a:t>u</a:t>
              </a:r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/>
                  <a:cs typeface="Helvetica Neue"/>
                </a:rPr>
                <a:t>nified model</a:t>
              </a:r>
            </a:p>
            <a:p>
              <a:r>
                <a:rPr 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/>
                  <a:cs typeface="Helvetica Neue"/>
                </a:rPr>
                <a:t>(rich experience w/ both models)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78" name="Straight Arrow Connector 77"/>
            <p:cNvCxnSpPr>
              <a:endCxn id="3" idx="2"/>
            </p:cNvCxnSpPr>
            <p:nvPr/>
          </p:nvCxnSpPr>
          <p:spPr>
            <a:xfrm flipH="1" flipV="1">
              <a:off x="1691033" y="2799953"/>
              <a:ext cx="1471267" cy="1010047"/>
            </a:xfrm>
            <a:prstGeom prst="straightConnector1">
              <a:avLst/>
            </a:prstGeom>
            <a:ln w="57150" cmpd="sng">
              <a:solidFill>
                <a:srgbClr val="A6A6A6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127000" y="3733800"/>
            <a:ext cx="3035301" cy="923330"/>
            <a:chOff x="444500" y="3924300"/>
            <a:chExt cx="3018894" cy="923330"/>
          </a:xfrm>
        </p:grpSpPr>
        <p:sp>
          <p:nvSpPr>
            <p:cNvPr id="91" name="TextBox 90"/>
            <p:cNvSpPr txBox="1"/>
            <p:nvPr/>
          </p:nvSpPr>
          <p:spPr>
            <a:xfrm>
              <a:off x="444500" y="3924300"/>
              <a:ext cx="2543994" cy="923330"/>
            </a:xfrm>
            <a:prstGeom prst="rect">
              <a:avLst/>
            </a:prstGeom>
            <a:noFill/>
            <a:ln>
              <a:solidFill>
                <a:srgbClr val="A6A6A6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/>
                  <a:cs typeface="Helvetica Neue"/>
                </a:rPr>
                <a:t>sharded</a:t>
              </a:r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/>
                  <a:cs typeface="Helvetica Neue"/>
                </a:rPr>
                <a:t> driver, </a:t>
              </a:r>
            </a:p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/>
                  <a:cs typeface="Helvetica Neue"/>
                </a:rPr>
                <a:t>in-memory </a:t>
              </a:r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/>
                  <a:cs typeface="Helvetica Neue"/>
                </a:rPr>
                <a:t>processing,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/>
                <a:cs typeface="Helvetica Neue"/>
              </a:endParaRPr>
            </a:p>
            <a:p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/>
                  <a:cs typeface="Helvetica Neue"/>
                </a:rPr>
                <a:t>per-core NIC, HBM </a:t>
              </a:r>
            </a:p>
          </p:txBody>
        </p:sp>
        <p:cxnSp>
          <p:nvCxnSpPr>
            <p:cNvPr id="92" name="Straight Arrow Connector 91"/>
            <p:cNvCxnSpPr>
              <a:endCxn id="91" idx="3"/>
            </p:cNvCxnSpPr>
            <p:nvPr/>
          </p:nvCxnSpPr>
          <p:spPr>
            <a:xfrm flipH="1" flipV="1">
              <a:off x="2988494" y="4385965"/>
              <a:ext cx="474900" cy="376538"/>
            </a:xfrm>
            <a:prstGeom prst="straightConnector1">
              <a:avLst/>
            </a:prstGeom>
            <a:ln w="57150" cmpd="sng">
              <a:solidFill>
                <a:srgbClr val="A6A6A6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Group 120"/>
          <p:cNvGrpSpPr/>
          <p:nvPr/>
        </p:nvGrpSpPr>
        <p:grpSpPr>
          <a:xfrm>
            <a:off x="139699" y="4697968"/>
            <a:ext cx="3035301" cy="369332"/>
            <a:chOff x="139699" y="4697968"/>
            <a:chExt cx="3035301" cy="369332"/>
          </a:xfrm>
        </p:grpSpPr>
        <p:sp>
          <p:nvSpPr>
            <p:cNvPr id="94" name="TextBox 93"/>
            <p:cNvSpPr txBox="1"/>
            <p:nvPr/>
          </p:nvSpPr>
          <p:spPr>
            <a:xfrm>
              <a:off x="139699" y="4697968"/>
              <a:ext cx="2184401" cy="369332"/>
            </a:xfrm>
            <a:prstGeom prst="rect">
              <a:avLst/>
            </a:prstGeom>
            <a:noFill/>
            <a:ln>
              <a:solidFill>
                <a:srgbClr val="A6A6A6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/>
                  <a:cs typeface="Helvetica Neue"/>
                </a:rPr>
                <a:t>s</a:t>
              </a:r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/>
                  <a:cs typeface="Helvetica Neue"/>
                </a:rPr>
                <a:t>ystem-state store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95" name="Straight Arrow Connector 94"/>
            <p:cNvCxnSpPr>
              <a:endCxn id="94" idx="3"/>
            </p:cNvCxnSpPr>
            <p:nvPr/>
          </p:nvCxnSpPr>
          <p:spPr>
            <a:xfrm flipH="1">
              <a:off x="2324100" y="4876800"/>
              <a:ext cx="850900" cy="5834"/>
            </a:xfrm>
            <a:prstGeom prst="straightConnector1">
              <a:avLst/>
            </a:prstGeom>
            <a:ln w="57150" cmpd="sng">
              <a:solidFill>
                <a:srgbClr val="A6A6A6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114301" y="2844802"/>
            <a:ext cx="3035298" cy="1104899"/>
            <a:chOff x="444501" y="4406900"/>
            <a:chExt cx="2867323" cy="1080615"/>
          </a:xfrm>
        </p:grpSpPr>
        <p:sp>
          <p:nvSpPr>
            <p:cNvPr id="97" name="TextBox 96"/>
            <p:cNvSpPr txBox="1"/>
            <p:nvPr/>
          </p:nvSpPr>
          <p:spPr>
            <a:xfrm>
              <a:off x="444501" y="4406900"/>
              <a:ext cx="1883557" cy="369332"/>
            </a:xfrm>
            <a:prstGeom prst="rect">
              <a:avLst/>
            </a:prstGeom>
            <a:noFill/>
            <a:ln>
              <a:solidFill>
                <a:srgbClr val="A6A6A6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/>
                  <a:cs typeface="Helvetica Neue"/>
                </a:rPr>
                <a:t>GPU/ASICs </a:t>
              </a:r>
              <a:r>
                <a:rPr lang="en-US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/>
                  <a:cs typeface="Helvetica Neue"/>
                </a:rPr>
                <a:t>algos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98" name="Straight Arrow Connector 97"/>
            <p:cNvCxnSpPr>
              <a:endCxn id="97" idx="3"/>
            </p:cNvCxnSpPr>
            <p:nvPr/>
          </p:nvCxnSpPr>
          <p:spPr>
            <a:xfrm flipH="1" flipV="1">
              <a:off x="2328058" y="4591566"/>
              <a:ext cx="983766" cy="895949"/>
            </a:xfrm>
            <a:prstGeom prst="straightConnector1">
              <a:avLst/>
            </a:prstGeom>
            <a:ln w="57150" cmpd="sng">
              <a:solidFill>
                <a:srgbClr val="A6A6A6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 138"/>
          <p:cNvGrpSpPr/>
          <p:nvPr/>
        </p:nvGrpSpPr>
        <p:grpSpPr>
          <a:xfrm>
            <a:off x="190500" y="1155700"/>
            <a:ext cx="3097766" cy="351254"/>
            <a:chOff x="190500" y="1155700"/>
            <a:chExt cx="3097766" cy="351254"/>
          </a:xfrm>
        </p:grpSpPr>
        <p:sp>
          <p:nvSpPr>
            <p:cNvPr id="128" name="Rectangle 127"/>
            <p:cNvSpPr/>
            <p:nvPr/>
          </p:nvSpPr>
          <p:spPr>
            <a:xfrm>
              <a:off x="190500" y="1257300"/>
              <a:ext cx="165100" cy="1651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A6A6A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1943100" y="1270000"/>
              <a:ext cx="165100" cy="1651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A6A6A6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04800" y="1155700"/>
              <a:ext cx="15144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595959"/>
                  </a:solidFill>
                  <a:latin typeface="Helvetica Neue"/>
                  <a:cs typeface="Helvetica Neue"/>
                </a:rPr>
                <a:t>o</a:t>
              </a:r>
              <a:r>
                <a:rPr lang="en-US" sz="1600" dirty="0" smtClean="0">
                  <a:solidFill>
                    <a:srgbClr val="595959"/>
                  </a:solidFill>
                  <a:latin typeface="Helvetica Neue"/>
                  <a:cs typeface="Helvetica Neue"/>
                </a:rPr>
                <a:t>n-going work</a:t>
              </a:r>
              <a:endParaRPr lang="en-US" sz="1600" dirty="0">
                <a:solidFill>
                  <a:srgbClr val="595959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2070100" y="1168400"/>
              <a:ext cx="12181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595959"/>
                  </a:solidFill>
                  <a:latin typeface="Helvetica Neue"/>
                  <a:cs typeface="Helvetica Neue"/>
                </a:rPr>
                <a:t>f</a:t>
              </a:r>
              <a:r>
                <a:rPr lang="en-US" sz="1600" dirty="0" smtClean="0">
                  <a:solidFill>
                    <a:srgbClr val="595959"/>
                  </a:solidFill>
                  <a:latin typeface="Helvetica Neue"/>
                  <a:cs typeface="Helvetica Neue"/>
                </a:rPr>
                <a:t>uture work</a:t>
              </a:r>
              <a:endParaRPr lang="en-US" sz="1600" dirty="0">
                <a:solidFill>
                  <a:srgbClr val="595959"/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140" name="TextBox 139"/>
          <p:cNvSpPr txBox="1"/>
          <p:nvPr/>
        </p:nvSpPr>
        <p:spPr>
          <a:xfrm>
            <a:off x="3708400" y="1397000"/>
            <a:ext cx="740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Helvetica Neue"/>
                <a:cs typeface="Helvetica Neue"/>
              </a:rPr>
              <a:t>Apache</a:t>
            </a:r>
            <a:endParaRPr lang="en-US" sz="1200" b="1" dirty="0">
              <a:latin typeface="Helvetica Neue"/>
              <a:cs typeface="Helvetica Neue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835525" y="1435100"/>
            <a:ext cx="1028700" cy="5334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LatticeFlow</a:t>
            </a:r>
            <a:endParaRPr lang="en-US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97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57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505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58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413000" y="3939316"/>
            <a:ext cx="1409700" cy="723900"/>
          </a:xfrm>
          <a:prstGeom prst="ellipse">
            <a:avLst/>
          </a:prstGeom>
          <a:noFill/>
          <a:ln w="38100">
            <a:solidFill>
              <a:srgbClr val="FF8D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02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 smtClean="0"/>
              <a:t>LatticeFlow</a:t>
            </a:r>
            <a:r>
              <a:rPr lang="en-US" sz="2800" dirty="0" smtClean="0"/>
              <a:t> and Bedrock </a:t>
            </a:r>
            <a:r>
              <a:rPr lang="en-US" sz="1800" dirty="0" smtClean="0"/>
              <a:t>(working names)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254075"/>
            <a:ext cx="8324300" cy="3409141"/>
          </a:xfrm>
        </p:spPr>
        <p:txBody>
          <a:bodyPr/>
          <a:lstStyle/>
          <a:p>
            <a:r>
              <a:rPr lang="en-US" sz="1800" b="1" dirty="0">
                <a:solidFill>
                  <a:srgbClr val="FF8D00"/>
                </a:solidFill>
              </a:rPr>
              <a:t>Driving </a:t>
            </a:r>
            <a:r>
              <a:rPr lang="en-US" sz="1800" b="1" dirty="0" smtClean="0">
                <a:solidFill>
                  <a:srgbClr val="FF8D00"/>
                </a:solidFill>
              </a:rPr>
              <a:t>Hypotheses for </a:t>
            </a:r>
            <a:r>
              <a:rPr lang="en-US" sz="1800" b="1" dirty="0" err="1" smtClean="0">
                <a:solidFill>
                  <a:srgbClr val="FF8D00"/>
                </a:solidFill>
              </a:rPr>
              <a:t>LatticeFlow</a:t>
            </a:r>
            <a:endParaRPr lang="en-US" sz="1800" b="1" dirty="0">
              <a:solidFill>
                <a:srgbClr val="FF8D00"/>
              </a:solidFill>
            </a:endParaRPr>
          </a:p>
          <a:p>
            <a:pPr>
              <a:buFont typeface="Arial" charset="0"/>
              <a:buChar char="•"/>
            </a:pPr>
            <a:r>
              <a:rPr lang="en-US" sz="1800" dirty="0" smtClean="0"/>
              <a:t>A core programming API for both real-time and scale</a:t>
            </a:r>
          </a:p>
          <a:p>
            <a:pPr>
              <a:buFont typeface="Arial" charset="0"/>
              <a:buChar char="•"/>
            </a:pPr>
            <a:r>
              <a:rPr lang="en-US" sz="1800" dirty="0" smtClean="0"/>
              <a:t>Everything </a:t>
            </a:r>
            <a:r>
              <a:rPr lang="en-US" sz="1800" dirty="0"/>
              <a:t>is (</a:t>
            </a:r>
            <a:r>
              <a:rPr lang="en-US" sz="1800" dirty="0" err="1"/>
              <a:t>async</a:t>
            </a:r>
            <a:r>
              <a:rPr lang="en-US" sz="1800" dirty="0"/>
              <a:t>) data: </a:t>
            </a:r>
            <a:r>
              <a:rPr lang="en-US" sz="1800" dirty="0" smtClean="0"/>
              <a:t>event dispatch, real-time </a:t>
            </a:r>
            <a:r>
              <a:rPr lang="en-US" sz="1800" dirty="0"/>
              <a:t>data </a:t>
            </a:r>
            <a:r>
              <a:rPr lang="en-US" sz="1800" dirty="0" smtClean="0"/>
              <a:t>streams </a:t>
            </a:r>
            <a:endParaRPr lang="en-US" sz="1800" dirty="0"/>
          </a:p>
          <a:p>
            <a:pPr>
              <a:buFont typeface="Arial" charset="0"/>
              <a:buChar char="•"/>
            </a:pPr>
            <a:r>
              <a:rPr lang="en-US" sz="1800" dirty="0"/>
              <a:t>Coordination Avoidance: lattices </a:t>
            </a:r>
            <a:r>
              <a:rPr lang="en-US" sz="1800" dirty="0" smtClean="0"/>
              <a:t>+ </a:t>
            </a:r>
            <a:r>
              <a:rPr lang="en-US" sz="1800" dirty="0" err="1"/>
              <a:t>async</a:t>
            </a:r>
            <a:r>
              <a:rPr lang="en-US" sz="1800" dirty="0"/>
              <a:t> </a:t>
            </a:r>
            <a:r>
              <a:rPr lang="en-US" sz="1800" dirty="0" smtClean="0"/>
              <a:t>dataflow = no locks/barriers</a:t>
            </a:r>
          </a:p>
          <a:p>
            <a:pPr>
              <a:buFont typeface="Arial" charset="0"/>
              <a:buChar char="•"/>
            </a:pPr>
            <a:endParaRPr lang="en-US" sz="1800" dirty="0" smtClean="0"/>
          </a:p>
          <a:p>
            <a:r>
              <a:rPr lang="en-US" sz="1800" b="1" dirty="0" smtClean="0">
                <a:solidFill>
                  <a:srgbClr val="FF8D00"/>
                </a:solidFill>
              </a:rPr>
              <a:t>Initial </a:t>
            </a:r>
            <a:r>
              <a:rPr lang="en-US" sz="1800" b="1" dirty="0">
                <a:solidFill>
                  <a:srgbClr val="FF8D00"/>
                </a:solidFill>
              </a:rPr>
              <a:t>proof point this fall: </a:t>
            </a:r>
            <a:r>
              <a:rPr lang="en-US" sz="1800" b="1" dirty="0" err="1">
                <a:solidFill>
                  <a:srgbClr val="FF8D00"/>
                </a:solidFill>
              </a:rPr>
              <a:t>LatticeKVS</a:t>
            </a:r>
            <a:endParaRPr lang="en-US" sz="1800" b="1" dirty="0">
              <a:solidFill>
                <a:srgbClr val="FF8D00"/>
              </a:solidFill>
            </a:endParaRPr>
          </a:p>
          <a:p>
            <a:r>
              <a:rPr lang="en-US" sz="1800" dirty="0" err="1"/>
              <a:t>MultiScale</a:t>
            </a:r>
            <a:r>
              <a:rPr lang="en-US" sz="1800" dirty="0"/>
              <a:t>, </a:t>
            </a:r>
            <a:r>
              <a:rPr lang="en-US" sz="1800" dirty="0" err="1"/>
              <a:t>MultiConsistency</a:t>
            </a:r>
            <a:r>
              <a:rPr lang="en-US" sz="1800" dirty="0"/>
              <a:t> key-value store</a:t>
            </a:r>
          </a:p>
          <a:p>
            <a:pPr>
              <a:buFont typeface="Arial" charset="0"/>
              <a:buChar char="•"/>
            </a:pPr>
            <a:r>
              <a:rPr lang="en-US" sz="1800" dirty="0" smtClean="0"/>
              <a:t>Same system beats </a:t>
            </a:r>
            <a:r>
              <a:rPr lang="en-US" sz="1800" dirty="0" err="1" smtClean="0"/>
              <a:t>Redis</a:t>
            </a:r>
            <a:r>
              <a:rPr lang="en-US" sz="1800" dirty="0" smtClean="0"/>
              <a:t> on </a:t>
            </a:r>
            <a:r>
              <a:rPr lang="en-US" sz="1800" dirty="0"/>
              <a:t>one node, Cassandra on </a:t>
            </a:r>
            <a:r>
              <a:rPr lang="en-US" sz="1800" dirty="0" smtClean="0"/>
              <a:t>scale-out</a:t>
            </a:r>
            <a:r>
              <a:rPr lang="is-IS" sz="1800" dirty="0" smtClean="0"/>
              <a:t>…</a:t>
            </a:r>
            <a:endParaRPr lang="en-US" sz="1800" dirty="0"/>
          </a:p>
          <a:p>
            <a:pPr>
              <a:buFont typeface="Arial" charset="0"/>
              <a:buChar char="•"/>
            </a:pPr>
            <a:r>
              <a:rPr lang="is-IS" sz="1800" dirty="0" smtClean="0"/>
              <a:t>…</a:t>
            </a:r>
            <a:r>
              <a:rPr lang="en-US" sz="1800" dirty="0" smtClean="0"/>
              <a:t>while providing family of rich </a:t>
            </a:r>
            <a:r>
              <a:rPr lang="en-US" sz="1800" dirty="0"/>
              <a:t>consistency and transactional isolation options</a:t>
            </a:r>
          </a:p>
          <a:p>
            <a:pPr>
              <a:buFont typeface="Arial" charset="0"/>
              <a:buChar char="•"/>
            </a:pPr>
            <a:r>
              <a:rPr lang="is-IS" sz="1800" dirty="0" smtClean="0"/>
              <a:t>…with lean </a:t>
            </a:r>
            <a:r>
              <a:rPr lang="en-US" sz="1800" dirty="0" smtClean="0"/>
              <a:t>codebase</a:t>
            </a:r>
            <a:r>
              <a:rPr lang="en-US" sz="1800" dirty="0"/>
              <a:t>, derived from a core </a:t>
            </a:r>
            <a:r>
              <a:rPr lang="en-US" sz="1800" dirty="0" err="1"/>
              <a:t>LatticeFlow</a:t>
            </a:r>
            <a:r>
              <a:rPr lang="en-US" sz="1800" dirty="0"/>
              <a:t> library in C</a:t>
            </a:r>
            <a:r>
              <a:rPr lang="en-US" sz="1800" dirty="0" smtClean="0"/>
              <a:t>++</a:t>
            </a:r>
          </a:p>
          <a:p>
            <a:endParaRPr lang="en-US" sz="1800" dirty="0"/>
          </a:p>
          <a:p>
            <a:r>
              <a:rPr lang="en-US" sz="1800" b="1" dirty="0" smtClean="0">
                <a:solidFill>
                  <a:srgbClr val="FF8D00"/>
                </a:solidFill>
              </a:rPr>
              <a:t>Prototype toward </a:t>
            </a:r>
            <a:r>
              <a:rPr lang="en-US" sz="1800" b="1" dirty="0">
                <a:solidFill>
                  <a:srgbClr val="FF8D00"/>
                </a:solidFill>
              </a:rPr>
              <a:t>“Project Bedrock”</a:t>
            </a:r>
            <a:r>
              <a:rPr lang="en-US" sz="1800" dirty="0">
                <a:solidFill>
                  <a:srgbClr val="FF8D00"/>
                </a:solidFill>
              </a:rPr>
              <a:t> </a:t>
            </a:r>
          </a:p>
          <a:p>
            <a:pPr>
              <a:buFont typeface="Arial" charset="0"/>
              <a:buChar char="•"/>
            </a:pPr>
            <a:r>
              <a:rPr lang="en-US" sz="1800" dirty="0"/>
              <a:t>Immutable, never-forget versioned storage under ground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59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46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895973" y="359353"/>
            <a:ext cx="1428649" cy="2181684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214951" y="1904498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28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3272247" y="741761"/>
            <a:ext cx="2007970" cy="1186434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052619" y="754905"/>
            <a:ext cx="1987235" cy="1149595"/>
            <a:chOff x="6031930" y="1896432"/>
            <a:chExt cx="1987235" cy="1149595"/>
          </a:xfrm>
        </p:grpSpPr>
        <p:grpSp>
          <p:nvGrpSpPr>
            <p:cNvPr id="74" name="Group 73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88" name="Straight Arrow Connector 8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94" name="Oval 93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89" name="Oval 88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0296" y="2183571"/>
            <a:ext cx="5573183" cy="186981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460174" y="-931998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0184" y="4152540"/>
            <a:ext cx="1108361" cy="74219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4773" y="4374791"/>
            <a:ext cx="1651658" cy="35243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2550" y="4119229"/>
            <a:ext cx="1281113" cy="756067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3659" y="4207717"/>
            <a:ext cx="1562065" cy="72388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3694" y="4307648"/>
            <a:ext cx="1560443" cy="532339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938" y="4168466"/>
            <a:ext cx="1134718" cy="60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658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92625"/>
            <a:ext cx="8520599" cy="572699"/>
          </a:xfrm>
        </p:spPr>
        <p:txBody>
          <a:bodyPr/>
          <a:lstStyle/>
          <a:p>
            <a:r>
              <a:rPr lang="en-US" dirty="0" smtClean="0"/>
              <a:t>Research area: Systems &amp; ML</a:t>
            </a:r>
            <a:endParaRPr lang="en-US" dirty="0"/>
          </a:p>
        </p:txBody>
      </p:sp>
      <p:grpSp>
        <p:nvGrpSpPr>
          <p:cNvPr id="89" name="Group 88"/>
          <p:cNvGrpSpPr/>
          <p:nvPr/>
        </p:nvGrpSpPr>
        <p:grpSpPr>
          <a:xfrm>
            <a:off x="2832100" y="2690111"/>
            <a:ext cx="5181600" cy="1120593"/>
            <a:chOff x="3733800" y="2321811"/>
            <a:chExt cx="5181600" cy="1120593"/>
          </a:xfrm>
        </p:grpSpPr>
        <p:sp>
          <p:nvSpPr>
            <p:cNvPr id="65" name="Rectangle 64"/>
            <p:cNvSpPr/>
            <p:nvPr/>
          </p:nvSpPr>
          <p:spPr>
            <a:xfrm>
              <a:off x="3733800" y="2368550"/>
              <a:ext cx="5181600" cy="1073854"/>
            </a:xfrm>
            <a:prstGeom prst="rect">
              <a:avLst/>
            </a:prstGeom>
            <a:solidFill>
              <a:srgbClr val="C9E5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3867149" y="2943639"/>
              <a:ext cx="4946651" cy="382032"/>
            </a:xfrm>
            <a:prstGeom prst="rect">
              <a:avLst/>
            </a:prstGeom>
            <a:solidFill>
              <a:srgbClr val="95CEE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934650" y="2867438"/>
              <a:ext cx="783400" cy="524166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0748" y="2930938"/>
              <a:ext cx="26606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in-memory object store</a:t>
              </a:r>
              <a:endPara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3867151" y="2498106"/>
              <a:ext cx="1212951" cy="362029"/>
            </a:xfrm>
            <a:prstGeom prst="rect">
              <a:avLst/>
            </a:prstGeom>
            <a:solidFill>
              <a:srgbClr val="95CEE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595959"/>
                  </a:solidFill>
                  <a:latin typeface="Helvetica Neue" charset="0"/>
                  <a:ea typeface="Helvetica Neue" charset="0"/>
                  <a:cs typeface="Helvetica Neue" charset="0"/>
                </a:rPr>
                <a:t>scheduler</a:t>
              </a:r>
              <a:endParaRPr lang="en-US" dirty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149851" y="2498106"/>
              <a:ext cx="1428749" cy="362029"/>
            </a:xfrm>
            <a:prstGeom prst="rect">
              <a:avLst/>
            </a:prstGeom>
            <a:solidFill>
              <a:srgbClr val="95CEE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595959"/>
                  </a:solidFill>
                  <a:latin typeface="Helvetica Neue" charset="0"/>
                  <a:ea typeface="Helvetica Neue" charset="0"/>
                  <a:cs typeface="Helvetica Neue" charset="0"/>
                </a:rPr>
                <a:t>optimizer</a:t>
              </a:r>
              <a:endParaRPr lang="en-US" dirty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812940" y="2421925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2800" dirty="0" smtClean="0">
                  <a:latin typeface="Helvetica Neue" charset="0"/>
                  <a:ea typeface="Helvetica Neue" charset="0"/>
                  <a:cs typeface="Helvetica Neue" charset="0"/>
                </a:rPr>
                <a:t>…</a:t>
              </a:r>
              <a:endParaRPr lang="en-US" sz="28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735368" y="2321811"/>
              <a:ext cx="10059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95959"/>
                  </a:solidFill>
                  <a:latin typeface="Helvetica Neue" charset="0"/>
                  <a:ea typeface="Helvetica Neue" charset="0"/>
                  <a:cs typeface="Helvetica Neue" charset="0"/>
                </a:rPr>
                <a:t>RISE</a:t>
              </a:r>
            </a:p>
            <a:p>
              <a:pPr algn="ctr"/>
              <a:r>
                <a:rPr lang="en-US" b="1" dirty="0" err="1" smtClean="0">
                  <a:solidFill>
                    <a:srgbClr val="595959"/>
                  </a:solidFill>
                  <a:latin typeface="Helvetica Neue" charset="0"/>
                  <a:ea typeface="Helvetica Neue" charset="0"/>
                  <a:cs typeface="Helvetica Neue" charset="0"/>
                </a:rPr>
                <a:t>μkernel</a:t>
              </a:r>
              <a:endParaRPr lang="en-US" b="1" dirty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73" name="Rectangle 72"/>
          <p:cNvSpPr/>
          <p:nvPr/>
        </p:nvSpPr>
        <p:spPr>
          <a:xfrm>
            <a:off x="2819400" y="2374900"/>
            <a:ext cx="1028700" cy="317500"/>
          </a:xfrm>
          <a:prstGeom prst="rect">
            <a:avLst/>
          </a:prstGeom>
          <a:solidFill>
            <a:srgbClr val="C9E5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s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him layer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2819400" y="1803400"/>
            <a:ext cx="1028700" cy="533400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rgbClr val="C9E5FF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elvetica"/>
              <a:cs typeface="Helvetica"/>
            </a:endParaRPr>
          </a:p>
          <a:p>
            <a:pPr algn="ctr">
              <a:lnSpc>
                <a:spcPct val="90000"/>
              </a:lnSpc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Helvetica"/>
              <a:cs typeface="Helvetica"/>
            </a:endParaRPr>
          </a:p>
        </p:txBody>
      </p:sp>
      <p:pic>
        <p:nvPicPr>
          <p:cNvPr id="75" name="Picture 74" descr="sparklogo_500p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062" y="1826504"/>
            <a:ext cx="867138" cy="476076"/>
          </a:xfrm>
          <a:prstGeom prst="rect">
            <a:avLst/>
          </a:prstGeom>
        </p:spPr>
      </p:pic>
      <p:sp>
        <p:nvSpPr>
          <p:cNvPr id="80" name="Rectangle 79"/>
          <p:cNvSpPr/>
          <p:nvPr/>
        </p:nvSpPr>
        <p:spPr>
          <a:xfrm>
            <a:off x="3911600" y="2374900"/>
            <a:ext cx="1028700" cy="317500"/>
          </a:xfrm>
          <a:prstGeom prst="rect">
            <a:avLst/>
          </a:prstGeom>
          <a:solidFill>
            <a:srgbClr val="C9E5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s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him layer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3911600" y="1803400"/>
            <a:ext cx="1028700" cy="533400"/>
          </a:xfrm>
          <a:prstGeom prst="rect">
            <a:avLst/>
          </a:prstGeom>
          <a:solidFill>
            <a:srgbClr val="C9E5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Ray</a:t>
            </a:r>
          </a:p>
        </p:txBody>
      </p:sp>
      <p:sp>
        <p:nvSpPr>
          <p:cNvPr id="83" name="Rectangle 82"/>
          <p:cNvSpPr/>
          <p:nvPr/>
        </p:nvSpPr>
        <p:spPr>
          <a:xfrm>
            <a:off x="5003800" y="2374900"/>
            <a:ext cx="1028700" cy="317500"/>
          </a:xfrm>
          <a:prstGeom prst="rect">
            <a:avLst/>
          </a:prstGeom>
          <a:solidFill>
            <a:srgbClr val="C9E5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s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him layer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5003800" y="1807633"/>
            <a:ext cx="1028700" cy="533400"/>
          </a:xfrm>
          <a:prstGeom prst="rect">
            <a:avLst/>
          </a:prstGeom>
          <a:solidFill>
            <a:srgbClr val="C9E5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Clipper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7490277" y="202822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800" dirty="0" smtClean="0">
                <a:latin typeface="Helvetica Neue" charset="0"/>
                <a:ea typeface="Helvetica Neue" charset="0"/>
                <a:cs typeface="Helvetica Neue" charset="0"/>
              </a:rPr>
              <a:t>…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821301" y="3868762"/>
            <a:ext cx="6301824" cy="1243017"/>
            <a:chOff x="2821301" y="3868762"/>
            <a:chExt cx="6301824" cy="1243017"/>
          </a:xfrm>
        </p:grpSpPr>
        <p:sp>
          <p:nvSpPr>
            <p:cNvPr id="50" name="Rectangle 49"/>
            <p:cNvSpPr/>
            <p:nvPr/>
          </p:nvSpPr>
          <p:spPr>
            <a:xfrm>
              <a:off x="2821301" y="3868762"/>
              <a:ext cx="5192399" cy="360338"/>
            </a:xfrm>
            <a:prstGeom prst="rect">
              <a:avLst/>
            </a:prstGeom>
            <a:solidFill>
              <a:srgbClr val="C9E5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rgbClr val="595959"/>
                  </a:solidFill>
                  <a:latin typeface="Helvetica Neue" charset="0"/>
                  <a:ea typeface="Helvetica Neue" charset="0"/>
                  <a:cs typeface="Helvetica Neue" charset="0"/>
                </a:rPr>
                <a:t>Ground </a:t>
              </a:r>
              <a:r>
                <a:rPr lang="en-US" sz="1800" dirty="0" smtClean="0">
                  <a:solidFill>
                    <a:srgbClr val="595959"/>
                  </a:solidFill>
                  <a:latin typeface="Helvetica Neue" charset="0"/>
                  <a:ea typeface="Helvetica Neue" charset="0"/>
                  <a:cs typeface="Helvetica Neue" charset="0"/>
                </a:rPr>
                <a:t>(metadata manager)</a:t>
              </a:r>
              <a:endParaRPr lang="en-US" sz="1800" dirty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2821301" y="3964955"/>
              <a:ext cx="5192399" cy="1146824"/>
              <a:chOff x="3100701" y="3507755"/>
              <a:chExt cx="5192399" cy="1146824"/>
            </a:xfrm>
          </p:grpSpPr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822700" y="3507755"/>
                <a:ext cx="1146824" cy="1146824"/>
              </a:xfrm>
              <a:prstGeom prst="rect">
                <a:avLst/>
              </a:prstGeom>
            </p:spPr>
          </p:pic>
          <p:grpSp>
            <p:nvGrpSpPr>
              <p:cNvPr id="55" name="Group 54"/>
              <p:cNvGrpSpPr/>
              <p:nvPr/>
            </p:nvGrpSpPr>
            <p:grpSpPr>
              <a:xfrm>
                <a:off x="3100701" y="3772114"/>
                <a:ext cx="5192399" cy="687902"/>
                <a:chOff x="3100701" y="3772114"/>
                <a:chExt cx="5192399" cy="687902"/>
              </a:xfrm>
            </p:grpSpPr>
            <p:sp>
              <p:nvSpPr>
                <p:cNvPr id="56" name="Rectangle 55"/>
                <p:cNvSpPr/>
                <p:nvPr/>
              </p:nvSpPr>
              <p:spPr>
                <a:xfrm>
                  <a:off x="3100701" y="3848100"/>
                  <a:ext cx="5192399" cy="538077"/>
                </a:xfrm>
                <a:prstGeom prst="rect">
                  <a:avLst/>
                </a:prstGeom>
                <a:noFill/>
                <a:ln>
                  <a:solidFill>
                    <a:srgbClr val="7F7F7F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>
                    <a:solidFill>
                      <a:srgbClr val="595959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pic>
              <p:nvPicPr>
                <p:cNvPr id="57" name="Picture 56"/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3187700" y="3772114"/>
                  <a:ext cx="687902" cy="687902"/>
                </a:xfrm>
                <a:prstGeom prst="rect">
                  <a:avLst/>
                </a:prstGeom>
              </p:spPr>
            </p:pic>
            <p:pic>
              <p:nvPicPr>
                <p:cNvPr id="58" name="Picture 57"/>
                <p:cNvPicPr>
                  <a:picLocks noChangeAspect="1"/>
                </p:cNvPicPr>
                <p:nvPr/>
              </p:nvPicPr>
              <p:blipFill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5118100" y="3896139"/>
                  <a:ext cx="625581" cy="490038"/>
                </a:xfrm>
                <a:prstGeom prst="rect">
                  <a:avLst/>
                </a:prstGeom>
              </p:spPr>
            </p:pic>
            <p:pic>
              <p:nvPicPr>
                <p:cNvPr id="59" name="Picture 58"/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5986260" y="3871241"/>
                  <a:ext cx="1524000" cy="46660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2" name="Group 61"/>
            <p:cNvGrpSpPr/>
            <p:nvPr/>
          </p:nvGrpSpPr>
          <p:grpSpPr>
            <a:xfrm>
              <a:off x="8064501" y="3868762"/>
              <a:ext cx="1058624" cy="974615"/>
              <a:chOff x="8140701" y="3411562"/>
              <a:chExt cx="1058624" cy="974615"/>
            </a:xfrm>
          </p:grpSpPr>
          <p:sp>
            <p:nvSpPr>
              <p:cNvPr id="63" name="Right Brace 62"/>
              <p:cNvSpPr/>
              <p:nvPr/>
            </p:nvSpPr>
            <p:spPr>
              <a:xfrm>
                <a:off x="8140701" y="3411562"/>
                <a:ext cx="192056" cy="974615"/>
              </a:xfrm>
              <a:prstGeom prst="rightBrac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8203540" y="3533155"/>
                <a:ext cx="99578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Storage</a:t>
                </a:r>
              </a:p>
              <a:p>
                <a:pPr algn="ctr"/>
                <a:r>
                  <a:rPr lang="en-US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L</a:t>
                </a:r>
                <a:r>
                  <a:rPr lang="en-US" sz="1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ayer</a:t>
                </a:r>
                <a:endParaRPr 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86" name="Group 85"/>
          <p:cNvGrpSpPr/>
          <p:nvPr/>
        </p:nvGrpSpPr>
        <p:grpSpPr>
          <a:xfrm>
            <a:off x="8064501" y="1816100"/>
            <a:ext cx="1039819" cy="1981904"/>
            <a:chOff x="8140701" y="1671592"/>
            <a:chExt cx="1039819" cy="1656512"/>
          </a:xfrm>
        </p:grpSpPr>
        <p:sp>
          <p:nvSpPr>
            <p:cNvPr id="87" name="Right Brace 86"/>
            <p:cNvSpPr/>
            <p:nvPr/>
          </p:nvSpPr>
          <p:spPr>
            <a:xfrm>
              <a:off x="8140701" y="1671592"/>
              <a:ext cx="192056" cy="1656512"/>
            </a:xfrm>
            <a:prstGeom prst="rightBrac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8298547" y="2110755"/>
              <a:ext cx="8819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Comp.</a:t>
              </a:r>
            </a:p>
            <a:p>
              <a:pPr algn="ctr"/>
              <a:r>
                <a:rPr lang="en-US" sz="1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Layer</a:t>
              </a:r>
              <a:endPara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832100" y="1129416"/>
            <a:ext cx="6207298" cy="646331"/>
            <a:chOff x="2832100" y="1129416"/>
            <a:chExt cx="6207298" cy="646331"/>
          </a:xfrm>
        </p:grpSpPr>
        <p:sp>
          <p:nvSpPr>
            <p:cNvPr id="60" name="Rectangle 59"/>
            <p:cNvSpPr/>
            <p:nvPr/>
          </p:nvSpPr>
          <p:spPr>
            <a:xfrm>
              <a:off x="2832100" y="1206500"/>
              <a:ext cx="5181600" cy="536927"/>
            </a:xfrm>
            <a:prstGeom prst="rect">
              <a:avLst/>
            </a:prstGeom>
            <a:pattFill prst="wdUpDiag">
              <a:fgClr>
                <a:schemeClr val="bg1">
                  <a:lumMod val="75000"/>
                </a:schemeClr>
              </a:fgClr>
              <a:bgClr>
                <a:srgbClr val="C9E5FF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663423" y="1258878"/>
              <a:ext cx="361746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solidFill>
                    <a:srgbClr val="595959"/>
                  </a:solidFill>
                  <a:latin typeface="Helvetica Neue" charset="0"/>
                  <a:ea typeface="Helvetica Neue" charset="0"/>
                  <a:cs typeface="Helvetica Neue" charset="0"/>
                </a:rPr>
                <a:t>ML algorithms, Tools, Apps</a:t>
              </a:r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8064501" y="1129416"/>
              <a:ext cx="974897" cy="646331"/>
              <a:chOff x="8140701" y="989716"/>
              <a:chExt cx="974897" cy="646331"/>
            </a:xfrm>
          </p:grpSpPr>
          <p:sp>
            <p:nvSpPr>
              <p:cNvPr id="99" name="Right Brace 98"/>
              <p:cNvSpPr/>
              <p:nvPr/>
            </p:nvSpPr>
            <p:spPr>
              <a:xfrm>
                <a:off x="8140701" y="1066799"/>
                <a:ext cx="192056" cy="536927"/>
              </a:xfrm>
              <a:prstGeom prst="rightBrac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8363468" y="989716"/>
                <a:ext cx="75213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App</a:t>
                </a:r>
              </a:p>
              <a:p>
                <a:pPr algn="ctr"/>
                <a:r>
                  <a:rPr lang="en-US" sz="1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Layer</a:t>
                </a:r>
                <a:endParaRPr 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01" name="Group 100"/>
          <p:cNvGrpSpPr/>
          <p:nvPr/>
        </p:nvGrpSpPr>
        <p:grpSpPr>
          <a:xfrm>
            <a:off x="165100" y="3060700"/>
            <a:ext cx="2656201" cy="988231"/>
            <a:chOff x="165100" y="3124200"/>
            <a:chExt cx="2656201" cy="988231"/>
          </a:xfrm>
        </p:grpSpPr>
        <p:sp>
          <p:nvSpPr>
            <p:cNvPr id="102" name="TextBox 101"/>
            <p:cNvSpPr txBox="1"/>
            <p:nvPr/>
          </p:nvSpPr>
          <p:spPr>
            <a:xfrm>
              <a:off x="165100" y="3124200"/>
              <a:ext cx="1967348" cy="646331"/>
            </a:xfrm>
            <a:prstGeom prst="rect">
              <a:avLst/>
            </a:prstGeom>
            <a:noFill/>
            <a:ln>
              <a:solidFill>
                <a:srgbClr val="A6A6A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/>
                  <a:cs typeface="Helvetica Neue"/>
                </a:rPr>
                <a:t>already gathering</a:t>
              </a:r>
            </a:p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/>
                  <a:cs typeface="Helvetica Neue"/>
                </a:rPr>
                <a:t>i</a:t>
              </a:r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/>
                  <a:cs typeface="Helvetica Neue"/>
                </a:rPr>
                <a:t>ndustry support 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03" name="Straight Arrow Connector 102"/>
            <p:cNvCxnSpPr>
              <a:stCxn id="50" idx="1"/>
              <a:endCxn id="102" idx="3"/>
            </p:cNvCxnSpPr>
            <p:nvPr/>
          </p:nvCxnSpPr>
          <p:spPr>
            <a:xfrm flipH="1" flipV="1">
              <a:off x="2132448" y="3447366"/>
              <a:ext cx="688853" cy="665065"/>
            </a:xfrm>
            <a:prstGeom prst="straightConnector1">
              <a:avLst/>
            </a:prstGeom>
            <a:ln w="57150" cmpd="sng">
              <a:solidFill>
                <a:srgbClr val="A6A6A6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165100" y="1968500"/>
            <a:ext cx="2654305" cy="923330"/>
            <a:chOff x="165100" y="3784600"/>
            <a:chExt cx="2654305" cy="923330"/>
          </a:xfrm>
        </p:grpSpPr>
        <p:sp>
          <p:nvSpPr>
            <p:cNvPr id="105" name="TextBox 104"/>
            <p:cNvSpPr txBox="1"/>
            <p:nvPr/>
          </p:nvSpPr>
          <p:spPr>
            <a:xfrm>
              <a:off x="165100" y="3784600"/>
              <a:ext cx="2244356" cy="923330"/>
            </a:xfrm>
            <a:prstGeom prst="rect">
              <a:avLst/>
            </a:prstGeom>
            <a:noFill/>
            <a:ln>
              <a:solidFill>
                <a:srgbClr val="A6A6A6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/>
                  <a:cs typeface="Helvetica Neue"/>
                </a:rPr>
                <a:t>Focus on </a:t>
              </a:r>
            </a:p>
            <a:p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/>
                  <a:cs typeface="Helvetica Neue"/>
                </a:rPr>
                <a:t>ML/DL support</a:t>
              </a:r>
            </a:p>
            <a:p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/>
                  <a:cs typeface="Helvetica Neue"/>
                </a:rPr>
                <a:t>(e.g., </a:t>
              </a:r>
              <a:r>
                <a:rPr 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/>
                  <a:cs typeface="Helvetica Neue"/>
                </a:rPr>
                <a:t>Clipper</a:t>
              </a:r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/>
                  <a:cs typeface="Helvetica Neue"/>
                </a:rPr>
                <a:t>, </a:t>
              </a:r>
              <a:r>
                <a:rPr 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/>
                  <a:cs typeface="Helvetica Neue"/>
                </a:rPr>
                <a:t>Ray</a:t>
              </a:r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/>
                  <a:cs typeface="Helvetica Neue"/>
                </a:rPr>
                <a:t>)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06" name="Straight Arrow Connector 105"/>
            <p:cNvCxnSpPr>
              <a:endCxn id="105" idx="3"/>
            </p:cNvCxnSpPr>
            <p:nvPr/>
          </p:nvCxnSpPr>
          <p:spPr>
            <a:xfrm flipH="1">
              <a:off x="2409456" y="4114800"/>
              <a:ext cx="409949" cy="131465"/>
            </a:xfrm>
            <a:prstGeom prst="straightConnector1">
              <a:avLst/>
            </a:prstGeom>
            <a:ln w="57150" cmpd="sng">
              <a:solidFill>
                <a:srgbClr val="A6A6A6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/>
          <p:cNvGrpSpPr/>
          <p:nvPr/>
        </p:nvGrpSpPr>
        <p:grpSpPr>
          <a:xfrm>
            <a:off x="165100" y="1155700"/>
            <a:ext cx="2667000" cy="646331"/>
            <a:chOff x="165100" y="3746500"/>
            <a:chExt cx="2667000" cy="646331"/>
          </a:xfrm>
        </p:grpSpPr>
        <p:sp>
          <p:nvSpPr>
            <p:cNvPr id="108" name="TextBox 107"/>
            <p:cNvSpPr txBox="1"/>
            <p:nvPr/>
          </p:nvSpPr>
          <p:spPr>
            <a:xfrm>
              <a:off x="165100" y="3746500"/>
              <a:ext cx="2035906" cy="646331"/>
            </a:xfrm>
            <a:prstGeom prst="rect">
              <a:avLst/>
            </a:prstGeom>
            <a:noFill/>
            <a:ln>
              <a:solidFill>
                <a:srgbClr val="A6A6A6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/>
                  <a:cs typeface="Helvetica Neue"/>
                </a:rPr>
                <a:t>Focus on robust,</a:t>
              </a:r>
            </a:p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/>
                  <a:cs typeface="Helvetica Neue"/>
                </a:rPr>
                <a:t>o</a:t>
              </a:r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/>
                  <a:cs typeface="Helvetica Neue"/>
                </a:rPr>
                <a:t>n-line algorithms</a:t>
              </a:r>
            </a:p>
          </p:txBody>
        </p:sp>
        <p:cxnSp>
          <p:nvCxnSpPr>
            <p:cNvPr id="109" name="Straight Arrow Connector 108"/>
            <p:cNvCxnSpPr>
              <a:stCxn id="60" idx="1"/>
              <a:endCxn id="108" idx="3"/>
            </p:cNvCxnSpPr>
            <p:nvPr/>
          </p:nvCxnSpPr>
          <p:spPr>
            <a:xfrm flipH="1">
              <a:off x="2201006" y="4065764"/>
              <a:ext cx="631094" cy="3902"/>
            </a:xfrm>
            <a:prstGeom prst="straightConnector1">
              <a:avLst/>
            </a:prstGeom>
            <a:ln w="57150" cmpd="sng">
              <a:solidFill>
                <a:srgbClr val="A6A6A6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210100" y="3772114"/>
            <a:ext cx="2037069" cy="1093232"/>
            <a:chOff x="210100" y="3772114"/>
            <a:chExt cx="2037069" cy="1093232"/>
          </a:xfrm>
        </p:grpSpPr>
        <p:sp>
          <p:nvSpPr>
            <p:cNvPr id="110" name="Rectangle 109"/>
            <p:cNvSpPr/>
            <p:nvPr/>
          </p:nvSpPr>
          <p:spPr>
            <a:xfrm>
              <a:off x="210100" y="3848101"/>
              <a:ext cx="209439" cy="177800"/>
            </a:xfrm>
            <a:prstGeom prst="rect">
              <a:avLst/>
            </a:prstGeom>
            <a:solidFill>
              <a:srgbClr val="C9E5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210100" y="4203701"/>
              <a:ext cx="209439" cy="1778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210100" y="4559301"/>
              <a:ext cx="209439" cy="177800"/>
            </a:xfrm>
            <a:prstGeom prst="rect">
              <a:avLst/>
            </a:prstGeom>
            <a:pattFill prst="wdUpDiag">
              <a:fgClr>
                <a:schemeClr val="bg1">
                  <a:lumMod val="75000"/>
                </a:schemeClr>
              </a:fgClr>
              <a:bgClr>
                <a:srgbClr val="C9E5FF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419100" y="3772114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RISE</a:t>
              </a:r>
              <a:endParaRPr lang="en-US" dirty="0">
                <a:solidFill>
                  <a:srgbClr val="40404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419100" y="4165814"/>
              <a:ext cx="1041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3</a:t>
              </a:r>
              <a:r>
                <a:rPr lang="en-US" baseline="30000" dirty="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rd</a:t>
              </a:r>
              <a:r>
                <a:rPr lang="en-US" dirty="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 party</a:t>
              </a:r>
              <a:endParaRPr lang="en-US" dirty="0">
                <a:solidFill>
                  <a:srgbClr val="40404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431800" y="4496014"/>
              <a:ext cx="1815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RISE + 3</a:t>
              </a:r>
              <a:r>
                <a:rPr lang="en-US" baseline="30000" dirty="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rd</a:t>
              </a:r>
              <a:r>
                <a:rPr lang="en-US" dirty="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 party</a:t>
              </a:r>
              <a:endParaRPr lang="en-US" dirty="0">
                <a:solidFill>
                  <a:srgbClr val="40404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16" name="Slide Number Placeholder 3"/>
          <p:cNvSpPr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</p:spPr>
        <p:txBody>
          <a:bodyPr/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60</a:t>
            </a:fld>
            <a:endParaRPr lang="en"/>
          </a:p>
        </p:txBody>
      </p:sp>
      <p:sp>
        <p:nvSpPr>
          <p:cNvPr id="117" name="Rectangle 116"/>
          <p:cNvSpPr/>
          <p:nvPr/>
        </p:nvSpPr>
        <p:spPr>
          <a:xfrm>
            <a:off x="6087534" y="1816100"/>
            <a:ext cx="1308100" cy="533400"/>
          </a:xfrm>
          <a:prstGeom prst="rect">
            <a:avLst/>
          </a:prstGeom>
          <a:solidFill>
            <a:srgbClr val="C9E5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Succinct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6087533" y="2387600"/>
            <a:ext cx="1308099" cy="317500"/>
          </a:xfrm>
          <a:prstGeom prst="rect">
            <a:avLst/>
          </a:prstGeom>
          <a:solidFill>
            <a:srgbClr val="C9E5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s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him layer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832100" y="1752600"/>
            <a:ext cx="740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  <a:cs typeface="Helvetica Neue"/>
              </a:rPr>
              <a:t>Apache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8302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area: ML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832300" cy="3889425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b="1" dirty="0"/>
              <a:t>Robust optimization methods: </a:t>
            </a:r>
            <a:endParaRPr lang="en-US" b="1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noise </a:t>
            </a:r>
            <a:r>
              <a:rPr lang="en-US" dirty="0"/>
              <a:t>tolerant and </a:t>
            </a:r>
            <a:r>
              <a:rPr lang="en-US" dirty="0" smtClean="0"/>
              <a:t>parallelizable</a:t>
            </a:r>
            <a:endParaRPr lang="en-US" b="1" dirty="0"/>
          </a:p>
          <a:p>
            <a:pPr>
              <a:lnSpc>
                <a:spcPct val="110000"/>
              </a:lnSpc>
            </a:pPr>
            <a:r>
              <a:rPr lang="en-US" b="1" dirty="0" smtClean="0"/>
              <a:t>Handle </a:t>
            </a:r>
            <a:r>
              <a:rPr lang="en-US" b="1" dirty="0"/>
              <a:t>uncertainty</a:t>
            </a:r>
            <a:r>
              <a:rPr lang="en-US" dirty="0"/>
              <a:t>: 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robust </a:t>
            </a:r>
            <a:r>
              <a:rPr lang="en-US" dirty="0"/>
              <a:t>control techniques to handle </a:t>
            </a:r>
            <a:r>
              <a:rPr lang="en-US" dirty="0" err="1"/>
              <a:t>unforseen</a:t>
            </a:r>
            <a:r>
              <a:rPr lang="en-US" dirty="0"/>
              <a:t> real world </a:t>
            </a:r>
            <a:r>
              <a:rPr lang="en-US" dirty="0" smtClean="0"/>
              <a:t>situations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Quantify decision accuracy: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</a:t>
            </a:r>
            <a:r>
              <a:rPr lang="en-US" dirty="0" smtClean="0"/>
              <a:t>onfidence and </a:t>
            </a:r>
            <a:r>
              <a:rPr lang="en-US" dirty="0"/>
              <a:t>credible intervals on </a:t>
            </a:r>
            <a:r>
              <a:rPr lang="en-US" dirty="0" smtClean="0"/>
              <a:t>outputs </a:t>
            </a:r>
            <a:r>
              <a:rPr lang="en-US" dirty="0"/>
              <a:t>of </a:t>
            </a:r>
            <a:r>
              <a:rPr lang="en-US" dirty="0" smtClean="0"/>
              <a:t>ML systems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On-line ML algorithms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handle time</a:t>
            </a:r>
            <a:r>
              <a:rPr lang="en-US" dirty="0"/>
              <a:t>-varying models with high performance and reliability</a:t>
            </a:r>
          </a:p>
          <a:p>
            <a:pPr marL="457200" lvl="1" indent="0">
              <a:lnSpc>
                <a:spcPct val="110000"/>
              </a:lnSpc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61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4744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92625"/>
            <a:ext cx="8520599" cy="572699"/>
          </a:xfrm>
        </p:spPr>
        <p:txBody>
          <a:bodyPr/>
          <a:lstStyle/>
          <a:p>
            <a:r>
              <a:rPr lang="en-US" dirty="0" smtClean="0"/>
              <a:t>End-to-end system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2832100" y="2736850"/>
            <a:ext cx="5181600" cy="1073854"/>
          </a:xfrm>
          <a:prstGeom prst="rect">
            <a:avLst/>
          </a:prstGeom>
          <a:solidFill>
            <a:srgbClr val="C9E5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bg1">
                  <a:lumMod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965449" y="3311939"/>
            <a:ext cx="4946651" cy="382032"/>
          </a:xfrm>
          <a:prstGeom prst="rect">
            <a:avLst/>
          </a:prstGeom>
          <a:solidFill>
            <a:srgbClr val="95CE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950" y="3235738"/>
            <a:ext cx="783400" cy="524166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3829048" y="3299238"/>
            <a:ext cx="266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in-memory object store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965451" y="2866406"/>
            <a:ext cx="1212951" cy="362029"/>
          </a:xfrm>
          <a:prstGeom prst="rect">
            <a:avLst/>
          </a:prstGeom>
          <a:solidFill>
            <a:srgbClr val="95CE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scheduler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4248151" y="2866406"/>
            <a:ext cx="1428749" cy="362029"/>
          </a:xfrm>
          <a:prstGeom prst="rect">
            <a:avLst/>
          </a:prstGeom>
          <a:solidFill>
            <a:srgbClr val="95CE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optimizer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911240" y="279022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800" dirty="0" smtClean="0">
                <a:solidFill>
                  <a:schemeClr val="bg1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…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833668" y="2690111"/>
            <a:ext cx="1005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RISE</a:t>
            </a:r>
          </a:p>
          <a:p>
            <a:pPr algn="ctr"/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μkernel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819400" y="2374900"/>
            <a:ext cx="1028700" cy="317500"/>
          </a:xfrm>
          <a:prstGeom prst="rect">
            <a:avLst/>
          </a:prstGeom>
          <a:solidFill>
            <a:srgbClr val="C9E5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s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him layer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2819400" y="1803400"/>
            <a:ext cx="1028700" cy="533400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rgbClr val="C9E5FF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400" dirty="0" smtClean="0">
              <a:solidFill>
                <a:schemeClr val="bg1">
                  <a:lumMod val="50000"/>
                </a:schemeClr>
              </a:solidFill>
              <a:latin typeface="Helvetica"/>
              <a:cs typeface="Helvetica"/>
            </a:endParaRPr>
          </a:p>
          <a:p>
            <a:pPr algn="ctr">
              <a:lnSpc>
                <a:spcPct val="90000"/>
              </a:lnSpc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pic>
        <p:nvPicPr>
          <p:cNvPr id="75" name="Picture 74" descr="sparklogo_500p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062" y="1826504"/>
            <a:ext cx="867138" cy="476076"/>
          </a:xfrm>
          <a:prstGeom prst="rect">
            <a:avLst/>
          </a:prstGeom>
        </p:spPr>
      </p:pic>
      <p:sp>
        <p:nvSpPr>
          <p:cNvPr id="80" name="Rectangle 79"/>
          <p:cNvSpPr/>
          <p:nvPr/>
        </p:nvSpPr>
        <p:spPr>
          <a:xfrm>
            <a:off x="3911600" y="2374900"/>
            <a:ext cx="1028700" cy="317500"/>
          </a:xfrm>
          <a:prstGeom prst="rect">
            <a:avLst/>
          </a:prstGeom>
          <a:solidFill>
            <a:srgbClr val="C9E5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s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him layer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3911600" y="1803400"/>
            <a:ext cx="1028700" cy="533400"/>
          </a:xfrm>
          <a:prstGeom prst="rect">
            <a:avLst/>
          </a:prstGeom>
          <a:solidFill>
            <a:srgbClr val="C9E5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Ray</a:t>
            </a:r>
          </a:p>
        </p:txBody>
      </p:sp>
      <p:sp>
        <p:nvSpPr>
          <p:cNvPr id="83" name="Rectangle 82"/>
          <p:cNvSpPr/>
          <p:nvPr/>
        </p:nvSpPr>
        <p:spPr>
          <a:xfrm>
            <a:off x="5003800" y="2374900"/>
            <a:ext cx="1028700" cy="317500"/>
          </a:xfrm>
          <a:prstGeom prst="rect">
            <a:avLst/>
          </a:prstGeom>
          <a:solidFill>
            <a:srgbClr val="C9E5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s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him layer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5003800" y="1807633"/>
            <a:ext cx="1028700" cy="533400"/>
          </a:xfrm>
          <a:prstGeom prst="rect">
            <a:avLst/>
          </a:prstGeom>
          <a:solidFill>
            <a:srgbClr val="C9E5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Clipper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7490277" y="202822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800" dirty="0" smtClean="0">
                <a:solidFill>
                  <a:schemeClr val="bg1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…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821301" y="3868762"/>
            <a:ext cx="5192399" cy="360338"/>
          </a:xfrm>
          <a:prstGeom prst="rect">
            <a:avLst/>
          </a:prstGeom>
          <a:solidFill>
            <a:srgbClr val="C9E5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Ground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(metadata manager)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2821301" y="3964955"/>
            <a:ext cx="5192399" cy="1146824"/>
            <a:chOff x="3100701" y="3507755"/>
            <a:chExt cx="5192399" cy="1146824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22700" y="3507755"/>
              <a:ext cx="1146824" cy="1146824"/>
            </a:xfrm>
            <a:prstGeom prst="rect">
              <a:avLst/>
            </a:prstGeom>
          </p:spPr>
        </p:pic>
        <p:grpSp>
          <p:nvGrpSpPr>
            <p:cNvPr id="55" name="Group 54"/>
            <p:cNvGrpSpPr/>
            <p:nvPr/>
          </p:nvGrpSpPr>
          <p:grpSpPr>
            <a:xfrm>
              <a:off x="3100701" y="3772114"/>
              <a:ext cx="5192399" cy="687902"/>
              <a:chOff x="3100701" y="3772114"/>
              <a:chExt cx="5192399" cy="687902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3100701" y="3848100"/>
                <a:ext cx="5192399" cy="538077"/>
              </a:xfrm>
              <a:prstGeom prst="rect">
                <a:avLst/>
              </a:prstGeom>
              <a:noFill/>
              <a:ln>
                <a:solidFill>
                  <a:srgbClr val="7F7F7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187700" y="3772114"/>
                <a:ext cx="687902" cy="687902"/>
              </a:xfrm>
              <a:prstGeom prst="rect">
                <a:avLst/>
              </a:prstGeom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118100" y="3896139"/>
                <a:ext cx="625581" cy="490038"/>
              </a:xfrm>
              <a:prstGeom prst="rect">
                <a:avLst/>
              </a:prstGeom>
            </p:spPr>
          </p:pic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986260" y="3871241"/>
                <a:ext cx="1524000" cy="466607"/>
              </a:xfrm>
              <a:prstGeom prst="rect">
                <a:avLst/>
              </a:prstGeom>
            </p:spPr>
          </p:pic>
        </p:grpSp>
      </p:grpSp>
      <p:sp>
        <p:nvSpPr>
          <p:cNvPr id="60" name="Rectangle 59"/>
          <p:cNvSpPr/>
          <p:nvPr/>
        </p:nvSpPr>
        <p:spPr>
          <a:xfrm>
            <a:off x="2832100" y="1206500"/>
            <a:ext cx="5181600" cy="536927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rgbClr val="C9E5FF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bg1">
                  <a:lumMod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663423" y="1258878"/>
            <a:ext cx="36174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ML algorithms, Tools, Apps</a:t>
            </a:r>
          </a:p>
        </p:txBody>
      </p:sp>
      <p:sp>
        <p:nvSpPr>
          <p:cNvPr id="116" name="Slide Number Placeholder 3"/>
          <p:cNvSpPr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</p:spPr>
        <p:txBody>
          <a:bodyPr/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62</a:t>
            </a:fld>
            <a:endParaRPr lang="en"/>
          </a:p>
        </p:txBody>
      </p:sp>
      <p:sp>
        <p:nvSpPr>
          <p:cNvPr id="117" name="Rectangle 116"/>
          <p:cNvSpPr/>
          <p:nvPr/>
        </p:nvSpPr>
        <p:spPr>
          <a:xfrm>
            <a:off x="6087534" y="1816100"/>
            <a:ext cx="1308100" cy="533400"/>
          </a:xfrm>
          <a:prstGeom prst="rect">
            <a:avLst/>
          </a:prstGeom>
          <a:solidFill>
            <a:srgbClr val="C9E5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Succinct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6087533" y="2387600"/>
            <a:ext cx="1308099" cy="317500"/>
          </a:xfrm>
          <a:prstGeom prst="rect">
            <a:avLst/>
          </a:prstGeom>
          <a:solidFill>
            <a:srgbClr val="C9E5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s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him layer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2476500" y="1117600"/>
            <a:ext cx="5854700" cy="3848100"/>
          </a:xfrm>
          <a:prstGeom prst="roundRect">
            <a:avLst/>
          </a:prstGeom>
          <a:noFill/>
          <a:ln w="28575" cmpd="sng">
            <a:solidFill>
              <a:srgbClr val="FF66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120" name="Shape 907"/>
          <p:cNvGrpSpPr/>
          <p:nvPr/>
        </p:nvGrpSpPr>
        <p:grpSpPr>
          <a:xfrm>
            <a:off x="171125" y="1082438"/>
            <a:ext cx="2648333" cy="1131216"/>
            <a:chOff x="378300" y="1022670"/>
            <a:chExt cx="2648333" cy="1131216"/>
          </a:xfrm>
        </p:grpSpPr>
        <p:sp>
          <p:nvSpPr>
            <p:cNvPr id="121" name="Shape 908"/>
            <p:cNvSpPr/>
            <p:nvPr/>
          </p:nvSpPr>
          <p:spPr>
            <a:xfrm>
              <a:off x="378300" y="1447325"/>
              <a:ext cx="371999" cy="3396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22" name="Shape 909"/>
            <p:cNvSpPr/>
            <p:nvPr/>
          </p:nvSpPr>
          <p:spPr>
            <a:xfrm rot="10800000">
              <a:off x="736981" y="1680130"/>
              <a:ext cx="1972094" cy="88901"/>
            </a:xfrm>
            <a:custGeom>
              <a:avLst/>
              <a:gdLst/>
              <a:ahLst/>
              <a:cxnLst/>
              <a:rect l="0" t="0" r="0" b="0"/>
              <a:pathLst>
                <a:path w="45653" h="7965" extrusionOk="0">
                  <a:moveTo>
                    <a:pt x="0" y="7965"/>
                  </a:moveTo>
                  <a:cubicBezTo>
                    <a:pt x="3652" y="6646"/>
                    <a:pt x="14305" y="254"/>
                    <a:pt x="21914" y="51"/>
                  </a:cubicBezTo>
                  <a:cubicBezTo>
                    <a:pt x="29522" y="-152"/>
                    <a:pt x="41696" y="5631"/>
                    <a:pt x="45653" y="674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triangle" w="lg" len="lg"/>
              <a:tailEnd type="none" w="lg" len="lg"/>
            </a:ln>
          </p:spPr>
        </p:sp>
        <p:sp>
          <p:nvSpPr>
            <p:cNvPr id="123" name="Shape 910"/>
            <p:cNvSpPr/>
            <p:nvPr/>
          </p:nvSpPr>
          <p:spPr>
            <a:xfrm>
              <a:off x="737024" y="1420701"/>
              <a:ext cx="1933952" cy="183232"/>
            </a:xfrm>
            <a:custGeom>
              <a:avLst/>
              <a:gdLst/>
              <a:ahLst/>
              <a:cxnLst/>
              <a:rect l="0" t="0" r="0" b="0"/>
              <a:pathLst>
                <a:path w="45653" h="7965" extrusionOk="0">
                  <a:moveTo>
                    <a:pt x="0" y="7965"/>
                  </a:moveTo>
                  <a:cubicBezTo>
                    <a:pt x="3652" y="6646"/>
                    <a:pt x="14305" y="254"/>
                    <a:pt x="21914" y="51"/>
                  </a:cubicBezTo>
                  <a:cubicBezTo>
                    <a:pt x="29522" y="-152"/>
                    <a:pt x="41696" y="5631"/>
                    <a:pt x="45653" y="674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triangle" w="lg" len="lg"/>
              <a:tailEnd type="none" w="lg" len="lg"/>
            </a:ln>
          </p:spPr>
        </p:sp>
        <p:sp>
          <p:nvSpPr>
            <p:cNvPr id="124" name="Shape 911"/>
            <p:cNvSpPr txBox="1"/>
            <p:nvPr/>
          </p:nvSpPr>
          <p:spPr>
            <a:xfrm>
              <a:off x="1304711" y="1639687"/>
              <a:ext cx="989099" cy="5141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 dirty="0">
                  <a:latin typeface="Helvetica Neue" charset="0"/>
                  <a:ea typeface="Helvetica Neue" charset="0"/>
                  <a:cs typeface="Helvetica Neue" charset="0"/>
                </a:rPr>
                <a:t>query</a:t>
              </a:r>
            </a:p>
          </p:txBody>
        </p:sp>
        <p:sp>
          <p:nvSpPr>
            <p:cNvPr id="125" name="Shape 912"/>
            <p:cNvSpPr txBox="1"/>
            <p:nvPr/>
          </p:nvSpPr>
          <p:spPr>
            <a:xfrm>
              <a:off x="783833" y="1022670"/>
              <a:ext cx="22428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latin typeface="Helvetica Neue" charset="0"/>
                  <a:ea typeface="Helvetica Neue" charset="0"/>
                  <a:cs typeface="Helvetica Neue" charset="0"/>
                </a:rPr>
                <a:t>decision </a:t>
              </a:r>
            </a:p>
          </p:txBody>
        </p:sp>
      </p:grpSp>
      <p:sp>
        <p:nvSpPr>
          <p:cNvPr id="126" name="Shape 880"/>
          <p:cNvSpPr txBox="1"/>
          <p:nvPr/>
        </p:nvSpPr>
        <p:spPr>
          <a:xfrm rot="16200000">
            <a:off x="-42351" y="3713400"/>
            <a:ext cx="530699" cy="514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Helvetica Neue" charset="0"/>
                <a:ea typeface="Helvetica Neue" charset="0"/>
                <a:cs typeface="Helvetica Neue" charset="0"/>
              </a:rPr>
              <a:t>… </a:t>
            </a:r>
          </a:p>
        </p:txBody>
      </p:sp>
      <p:sp>
        <p:nvSpPr>
          <p:cNvPr id="127" name="Shape 881"/>
          <p:cNvSpPr/>
          <p:nvPr/>
        </p:nvSpPr>
        <p:spPr>
          <a:xfrm>
            <a:off x="137000" y="3403125"/>
            <a:ext cx="371999" cy="339600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28" name="Shape 882"/>
          <p:cNvSpPr/>
          <p:nvPr/>
        </p:nvSpPr>
        <p:spPr>
          <a:xfrm>
            <a:off x="137000" y="2907825"/>
            <a:ext cx="371999" cy="339600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29" name="Shape 884"/>
          <p:cNvSpPr/>
          <p:nvPr/>
        </p:nvSpPr>
        <p:spPr>
          <a:xfrm>
            <a:off x="137000" y="4241325"/>
            <a:ext cx="371999" cy="339600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30" name="Shape 885"/>
          <p:cNvCxnSpPr/>
          <p:nvPr/>
        </p:nvCxnSpPr>
        <p:spPr>
          <a:xfrm>
            <a:off x="508999" y="3062940"/>
            <a:ext cx="1980201" cy="21366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1" name="Shape 886"/>
          <p:cNvCxnSpPr>
            <a:stCxn id="127" idx="5"/>
          </p:cNvCxnSpPr>
          <p:nvPr/>
        </p:nvCxnSpPr>
        <p:spPr>
          <a:xfrm>
            <a:off x="508999" y="3532840"/>
            <a:ext cx="1954801" cy="1046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2" name="Shape 887"/>
          <p:cNvCxnSpPr>
            <a:stCxn id="129" idx="5"/>
          </p:cNvCxnSpPr>
          <p:nvPr/>
        </p:nvCxnSpPr>
        <p:spPr>
          <a:xfrm flipV="1">
            <a:off x="508999" y="3810000"/>
            <a:ext cx="1980201" cy="56104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3" name="Shape 300"/>
          <p:cNvSpPr/>
          <p:nvPr/>
        </p:nvSpPr>
        <p:spPr>
          <a:xfrm>
            <a:off x="171125" y="2315254"/>
            <a:ext cx="371999" cy="339600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34" name="Shape 885"/>
          <p:cNvCxnSpPr>
            <a:endCxn id="133" idx="5"/>
          </p:cNvCxnSpPr>
          <p:nvPr/>
        </p:nvCxnSpPr>
        <p:spPr>
          <a:xfrm flipH="1">
            <a:off x="543124" y="2438400"/>
            <a:ext cx="1933376" cy="656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" name="TextBox 2"/>
          <p:cNvSpPr txBox="1"/>
          <p:nvPr/>
        </p:nvSpPr>
        <p:spPr>
          <a:xfrm>
            <a:off x="3530600" y="2108200"/>
            <a:ext cx="35652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6600"/>
                </a:solidFill>
                <a:latin typeface="Helvetica Neue"/>
                <a:cs typeface="Helvetica Neue"/>
              </a:rPr>
              <a:t>Secure Real-time</a:t>
            </a:r>
          </a:p>
          <a:p>
            <a:pPr algn="ctr"/>
            <a:r>
              <a:rPr lang="en-US" sz="3200" b="1" dirty="0" smtClean="0">
                <a:solidFill>
                  <a:srgbClr val="FF6600"/>
                </a:solidFill>
                <a:latin typeface="Helvetica Neue"/>
                <a:cs typeface="Helvetica Neue"/>
              </a:rPr>
              <a:t>Decision Stack</a:t>
            </a:r>
            <a:endParaRPr lang="en-US" sz="3200" b="1" dirty="0">
              <a:solidFill>
                <a:srgbClr val="FF6600"/>
              </a:solidFill>
              <a:latin typeface="Helvetica Neue"/>
              <a:cs typeface="Helvetica Neue"/>
            </a:endParaRPr>
          </a:p>
        </p:txBody>
      </p:sp>
      <p:sp>
        <p:nvSpPr>
          <p:cNvPr id="135" name="Shape 302"/>
          <p:cNvSpPr txBox="1"/>
          <p:nvPr/>
        </p:nvSpPr>
        <p:spPr>
          <a:xfrm>
            <a:off x="591350" y="2067416"/>
            <a:ext cx="185975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 smtClean="0">
                <a:latin typeface="Helvetica Neue" charset="0"/>
                <a:ea typeface="Helvetica Neue" charset="0"/>
                <a:cs typeface="Helvetica Neue" charset="0"/>
              </a:rPr>
              <a:t>decision </a:t>
            </a:r>
            <a:endParaRPr lang="en" sz="1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2832100" y="1752600"/>
            <a:ext cx="740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  <a:cs typeface="Helvetica Neue"/>
              </a:rPr>
              <a:t>Apache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2474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137"/>
          <p:cNvSpPr/>
          <p:nvPr/>
        </p:nvSpPr>
        <p:spPr>
          <a:xfrm>
            <a:off x="2819400" y="2374900"/>
            <a:ext cx="1028700" cy="317500"/>
          </a:xfrm>
          <a:prstGeom prst="rect">
            <a:avLst/>
          </a:prstGeom>
          <a:solidFill>
            <a:srgbClr val="ADCC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s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him layer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2819400" y="1803400"/>
            <a:ext cx="1028700" cy="533400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rgbClr val="C9E5FF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elvetica"/>
              <a:cs typeface="Helvetica"/>
            </a:endParaRPr>
          </a:p>
          <a:p>
            <a:pPr algn="ctr">
              <a:lnSpc>
                <a:spcPct val="90000"/>
              </a:lnSpc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3911600" y="2374900"/>
            <a:ext cx="1028700" cy="317500"/>
          </a:xfrm>
          <a:prstGeom prst="rect">
            <a:avLst/>
          </a:prstGeom>
          <a:solidFill>
            <a:srgbClr val="ADCC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s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him layer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3911600" y="1803400"/>
            <a:ext cx="1028700" cy="533400"/>
          </a:xfrm>
          <a:prstGeom prst="rect">
            <a:avLst/>
          </a:prstGeom>
          <a:solidFill>
            <a:srgbClr val="C9E5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Ray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5003800" y="2374900"/>
            <a:ext cx="1028700" cy="317500"/>
          </a:xfrm>
          <a:prstGeom prst="rect">
            <a:avLst/>
          </a:prstGeom>
          <a:solidFill>
            <a:srgbClr val="ADCC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s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him layer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5003800" y="1807633"/>
            <a:ext cx="1028700" cy="533400"/>
          </a:xfrm>
          <a:prstGeom prst="rect">
            <a:avLst/>
          </a:prstGeom>
          <a:solidFill>
            <a:srgbClr val="C9E5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Clipper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6087534" y="1816100"/>
            <a:ext cx="1308100" cy="533400"/>
          </a:xfrm>
          <a:prstGeom prst="rect">
            <a:avLst/>
          </a:prstGeom>
          <a:solidFill>
            <a:srgbClr val="C9E5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Succinct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6087533" y="2387600"/>
            <a:ext cx="1308099" cy="317500"/>
          </a:xfrm>
          <a:prstGeom prst="rect">
            <a:avLst/>
          </a:prstGeom>
          <a:solidFill>
            <a:srgbClr val="ADCC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s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him layer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92625"/>
            <a:ext cx="8520599" cy="572699"/>
          </a:xfrm>
        </p:spPr>
        <p:txBody>
          <a:bodyPr/>
          <a:lstStyle/>
          <a:p>
            <a:r>
              <a:rPr lang="en-US" dirty="0" smtClean="0"/>
              <a:t>Research area: Security 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2832100" y="2736850"/>
            <a:ext cx="5181600" cy="1073854"/>
          </a:xfrm>
          <a:prstGeom prst="rect">
            <a:avLst/>
          </a:prstGeom>
          <a:solidFill>
            <a:srgbClr val="C9E5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59595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965449" y="3311939"/>
            <a:ext cx="4946651" cy="382032"/>
          </a:xfrm>
          <a:prstGeom prst="rect">
            <a:avLst/>
          </a:prstGeom>
          <a:solidFill>
            <a:srgbClr val="95CE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965451" y="2866406"/>
            <a:ext cx="1212951" cy="362029"/>
          </a:xfrm>
          <a:prstGeom prst="rect">
            <a:avLst/>
          </a:prstGeom>
          <a:solidFill>
            <a:srgbClr val="95CE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rPr>
              <a:t>scheduler</a:t>
            </a:r>
            <a:endParaRPr lang="en-US" dirty="0">
              <a:solidFill>
                <a:srgbClr val="59595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4248151" y="2866406"/>
            <a:ext cx="1428749" cy="362029"/>
          </a:xfrm>
          <a:prstGeom prst="rect">
            <a:avLst/>
          </a:prstGeom>
          <a:solidFill>
            <a:srgbClr val="95CE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rPr>
              <a:t>optimizer</a:t>
            </a:r>
            <a:endParaRPr lang="en-US" dirty="0">
              <a:solidFill>
                <a:srgbClr val="59595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911240" y="279022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800" dirty="0" smtClean="0">
                <a:latin typeface="Helvetica Neue" charset="0"/>
                <a:ea typeface="Helvetica Neue" charset="0"/>
                <a:cs typeface="Helvetica Neue" charset="0"/>
              </a:rPr>
              <a:t>…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833668" y="2690111"/>
            <a:ext cx="1005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rPr>
              <a:t>RISE</a:t>
            </a:r>
          </a:p>
          <a:p>
            <a:pPr algn="ctr"/>
            <a:r>
              <a:rPr lang="en-US" b="1" dirty="0" err="1" smtClean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rPr>
              <a:t>μkernel</a:t>
            </a:r>
            <a:endParaRPr lang="en-US" b="1" dirty="0">
              <a:solidFill>
                <a:srgbClr val="59595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821301" y="3868762"/>
            <a:ext cx="5192399" cy="360338"/>
          </a:xfrm>
          <a:prstGeom prst="rect">
            <a:avLst/>
          </a:prstGeom>
          <a:solidFill>
            <a:srgbClr val="ADCC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rPr>
              <a:t>Ground </a:t>
            </a:r>
            <a:r>
              <a:rPr lang="en-US" sz="1800" dirty="0" smtClean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rPr>
              <a:t>(metadata manager)</a:t>
            </a:r>
            <a:endParaRPr lang="en-US" sz="1800" dirty="0">
              <a:solidFill>
                <a:srgbClr val="59595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2821301" y="3964955"/>
            <a:ext cx="5192399" cy="1146824"/>
            <a:chOff x="3100701" y="3507755"/>
            <a:chExt cx="5192399" cy="1146824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22700" y="3507755"/>
              <a:ext cx="1146824" cy="1146824"/>
            </a:xfrm>
            <a:prstGeom prst="rect">
              <a:avLst/>
            </a:prstGeom>
          </p:spPr>
        </p:pic>
        <p:grpSp>
          <p:nvGrpSpPr>
            <p:cNvPr id="55" name="Group 54"/>
            <p:cNvGrpSpPr/>
            <p:nvPr/>
          </p:nvGrpSpPr>
          <p:grpSpPr>
            <a:xfrm>
              <a:off x="3100701" y="3772114"/>
              <a:ext cx="5192399" cy="687902"/>
              <a:chOff x="3100701" y="3772114"/>
              <a:chExt cx="5192399" cy="687902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3100701" y="3848100"/>
                <a:ext cx="5192399" cy="538077"/>
              </a:xfrm>
              <a:prstGeom prst="rect">
                <a:avLst/>
              </a:prstGeom>
              <a:solidFill>
                <a:srgbClr val="ADCCA0"/>
              </a:solidFill>
              <a:ln>
                <a:solidFill>
                  <a:srgbClr val="7F7F7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srgbClr val="595959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187700" y="3772114"/>
                <a:ext cx="687902" cy="687902"/>
              </a:xfrm>
              <a:prstGeom prst="rect">
                <a:avLst/>
              </a:prstGeom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118100" y="3896139"/>
                <a:ext cx="625581" cy="490038"/>
              </a:xfrm>
              <a:prstGeom prst="rect">
                <a:avLst/>
              </a:prstGeom>
            </p:spPr>
          </p:pic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986260" y="3871241"/>
                <a:ext cx="1524000" cy="466607"/>
              </a:xfrm>
              <a:prstGeom prst="rect">
                <a:avLst/>
              </a:prstGeom>
            </p:spPr>
          </p:pic>
        </p:grpSp>
      </p:grpSp>
      <p:sp>
        <p:nvSpPr>
          <p:cNvPr id="60" name="Rectangle 59"/>
          <p:cNvSpPr/>
          <p:nvPr/>
        </p:nvSpPr>
        <p:spPr>
          <a:xfrm>
            <a:off x="2832100" y="1206500"/>
            <a:ext cx="5181600" cy="536927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rgbClr val="C9E5FF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59595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6" name="Slide Number Placeholder 3"/>
          <p:cNvSpPr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</p:spPr>
        <p:txBody>
          <a:bodyPr/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63</a:t>
            </a:fld>
            <a:endParaRPr lang="en"/>
          </a:p>
        </p:txBody>
      </p:sp>
      <p:sp>
        <p:nvSpPr>
          <p:cNvPr id="78" name="Rounded Rectangle 77"/>
          <p:cNvSpPr/>
          <p:nvPr/>
        </p:nvSpPr>
        <p:spPr>
          <a:xfrm>
            <a:off x="2476500" y="1117600"/>
            <a:ext cx="5854700" cy="3848100"/>
          </a:xfrm>
          <a:prstGeom prst="roundRect">
            <a:avLst/>
          </a:prstGeom>
          <a:noFill/>
          <a:ln w="28575" cmpd="sng">
            <a:solidFill>
              <a:srgbClr val="FF66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2" name="Shape 880"/>
          <p:cNvSpPr txBox="1"/>
          <p:nvPr/>
        </p:nvSpPr>
        <p:spPr>
          <a:xfrm rot="16200000">
            <a:off x="-42351" y="3713400"/>
            <a:ext cx="530699" cy="514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Helvetica Neue" charset="0"/>
                <a:ea typeface="Helvetica Neue" charset="0"/>
                <a:cs typeface="Helvetica Neue" charset="0"/>
              </a:rPr>
              <a:t>… </a:t>
            </a:r>
          </a:p>
        </p:txBody>
      </p:sp>
      <p:sp>
        <p:nvSpPr>
          <p:cNvPr id="91" name="Shape 881"/>
          <p:cNvSpPr/>
          <p:nvPr/>
        </p:nvSpPr>
        <p:spPr>
          <a:xfrm>
            <a:off x="137000" y="3403125"/>
            <a:ext cx="371999" cy="339600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2" name="Shape 882"/>
          <p:cNvSpPr/>
          <p:nvPr/>
        </p:nvSpPr>
        <p:spPr>
          <a:xfrm>
            <a:off x="137000" y="2907825"/>
            <a:ext cx="371999" cy="339600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4" name="Shape 884"/>
          <p:cNvSpPr/>
          <p:nvPr/>
        </p:nvSpPr>
        <p:spPr>
          <a:xfrm>
            <a:off x="137000" y="4241325"/>
            <a:ext cx="371999" cy="339600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95" name="Shape 885"/>
          <p:cNvCxnSpPr/>
          <p:nvPr/>
        </p:nvCxnSpPr>
        <p:spPr>
          <a:xfrm>
            <a:off x="508999" y="3062940"/>
            <a:ext cx="1980201" cy="21366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6" name="Shape 886"/>
          <p:cNvCxnSpPr>
            <a:stCxn id="91" idx="5"/>
          </p:cNvCxnSpPr>
          <p:nvPr/>
        </p:nvCxnSpPr>
        <p:spPr>
          <a:xfrm>
            <a:off x="508999" y="3532840"/>
            <a:ext cx="1954801" cy="1046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7" name="Shape 887"/>
          <p:cNvCxnSpPr>
            <a:stCxn id="94" idx="5"/>
          </p:cNvCxnSpPr>
          <p:nvPr/>
        </p:nvCxnSpPr>
        <p:spPr>
          <a:xfrm flipV="1">
            <a:off x="508999" y="3810000"/>
            <a:ext cx="1980201" cy="56104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grpSp>
        <p:nvGrpSpPr>
          <p:cNvPr id="98" name="Shape 907"/>
          <p:cNvGrpSpPr/>
          <p:nvPr/>
        </p:nvGrpSpPr>
        <p:grpSpPr>
          <a:xfrm>
            <a:off x="171125" y="1082438"/>
            <a:ext cx="2648333" cy="1131216"/>
            <a:chOff x="378300" y="1022670"/>
            <a:chExt cx="2648333" cy="1131216"/>
          </a:xfrm>
        </p:grpSpPr>
        <p:sp>
          <p:nvSpPr>
            <p:cNvPr id="117" name="Shape 908"/>
            <p:cNvSpPr/>
            <p:nvPr/>
          </p:nvSpPr>
          <p:spPr>
            <a:xfrm>
              <a:off x="378300" y="1447325"/>
              <a:ext cx="371999" cy="3396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8" name="Shape 909"/>
            <p:cNvSpPr/>
            <p:nvPr/>
          </p:nvSpPr>
          <p:spPr>
            <a:xfrm rot="10800000">
              <a:off x="736981" y="1680130"/>
              <a:ext cx="1972094" cy="88901"/>
            </a:xfrm>
            <a:custGeom>
              <a:avLst/>
              <a:gdLst/>
              <a:ahLst/>
              <a:cxnLst/>
              <a:rect l="0" t="0" r="0" b="0"/>
              <a:pathLst>
                <a:path w="45653" h="7965" extrusionOk="0">
                  <a:moveTo>
                    <a:pt x="0" y="7965"/>
                  </a:moveTo>
                  <a:cubicBezTo>
                    <a:pt x="3652" y="6646"/>
                    <a:pt x="14305" y="254"/>
                    <a:pt x="21914" y="51"/>
                  </a:cubicBezTo>
                  <a:cubicBezTo>
                    <a:pt x="29522" y="-152"/>
                    <a:pt x="41696" y="5631"/>
                    <a:pt x="45653" y="674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triangle" w="lg" len="lg"/>
              <a:tailEnd type="none" w="lg" len="lg"/>
            </a:ln>
          </p:spPr>
        </p:sp>
        <p:sp>
          <p:nvSpPr>
            <p:cNvPr id="119" name="Shape 910"/>
            <p:cNvSpPr/>
            <p:nvPr/>
          </p:nvSpPr>
          <p:spPr>
            <a:xfrm>
              <a:off x="737024" y="1420701"/>
              <a:ext cx="1933952" cy="183232"/>
            </a:xfrm>
            <a:custGeom>
              <a:avLst/>
              <a:gdLst/>
              <a:ahLst/>
              <a:cxnLst/>
              <a:rect l="0" t="0" r="0" b="0"/>
              <a:pathLst>
                <a:path w="45653" h="7965" extrusionOk="0">
                  <a:moveTo>
                    <a:pt x="0" y="7965"/>
                  </a:moveTo>
                  <a:cubicBezTo>
                    <a:pt x="3652" y="6646"/>
                    <a:pt x="14305" y="254"/>
                    <a:pt x="21914" y="51"/>
                  </a:cubicBezTo>
                  <a:cubicBezTo>
                    <a:pt x="29522" y="-152"/>
                    <a:pt x="41696" y="5631"/>
                    <a:pt x="45653" y="674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triangle" w="lg" len="lg"/>
              <a:tailEnd type="none" w="lg" len="lg"/>
            </a:ln>
          </p:spPr>
        </p:sp>
        <p:sp>
          <p:nvSpPr>
            <p:cNvPr id="120" name="Shape 911"/>
            <p:cNvSpPr txBox="1"/>
            <p:nvPr/>
          </p:nvSpPr>
          <p:spPr>
            <a:xfrm>
              <a:off x="1304711" y="1639687"/>
              <a:ext cx="989099" cy="5141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 dirty="0">
                  <a:latin typeface="Helvetica Neue" charset="0"/>
                  <a:ea typeface="Helvetica Neue" charset="0"/>
                  <a:cs typeface="Helvetica Neue" charset="0"/>
                </a:rPr>
                <a:t>query</a:t>
              </a:r>
            </a:p>
          </p:txBody>
        </p:sp>
        <p:sp>
          <p:nvSpPr>
            <p:cNvPr id="121" name="Shape 912"/>
            <p:cNvSpPr txBox="1"/>
            <p:nvPr/>
          </p:nvSpPr>
          <p:spPr>
            <a:xfrm>
              <a:off x="783833" y="1022670"/>
              <a:ext cx="22428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latin typeface="Helvetica Neue" charset="0"/>
                  <a:ea typeface="Helvetica Neue" charset="0"/>
                  <a:cs typeface="Helvetica Neue" charset="0"/>
                </a:rPr>
                <a:t>decision </a:t>
              </a:r>
            </a:p>
          </p:txBody>
        </p:sp>
      </p:grpSp>
      <p:sp>
        <p:nvSpPr>
          <p:cNvPr id="122" name="Shape 300"/>
          <p:cNvSpPr/>
          <p:nvPr/>
        </p:nvSpPr>
        <p:spPr>
          <a:xfrm>
            <a:off x="171125" y="2315254"/>
            <a:ext cx="371999" cy="339600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23" name="Shape 302"/>
          <p:cNvSpPr txBox="1"/>
          <p:nvPr/>
        </p:nvSpPr>
        <p:spPr>
          <a:xfrm>
            <a:off x="591350" y="2067416"/>
            <a:ext cx="185975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 smtClean="0">
                <a:latin typeface="Helvetica Neue" charset="0"/>
                <a:ea typeface="Helvetica Neue" charset="0"/>
                <a:cs typeface="Helvetica Neue" charset="0"/>
              </a:rPr>
              <a:t>decision </a:t>
            </a:r>
            <a:endParaRPr lang="en" sz="1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24" name="Shape 885"/>
          <p:cNvCxnSpPr>
            <a:endCxn id="122" idx="5"/>
          </p:cNvCxnSpPr>
          <p:nvPr/>
        </p:nvCxnSpPr>
        <p:spPr>
          <a:xfrm flipH="1">
            <a:off x="543124" y="2438400"/>
            <a:ext cx="1933376" cy="656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126" name="Shape 8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9900" y="1190112"/>
            <a:ext cx="514200" cy="21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8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2356" y="1938329"/>
            <a:ext cx="514200" cy="21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9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58475" y="1284346"/>
            <a:ext cx="293099" cy="2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9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80361" y="1748825"/>
            <a:ext cx="293099" cy="2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914"/>
          <p:cNvPicPr preferRelativeResize="0"/>
          <p:nvPr/>
        </p:nvPicPr>
        <p:blipFill rotWithShape="1">
          <a:blip r:embed="rId7">
            <a:alphaModFix/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2698251" y="3752600"/>
            <a:ext cx="293099" cy="2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914"/>
          <p:cNvPicPr preferRelativeResize="0"/>
          <p:nvPr/>
        </p:nvPicPr>
        <p:blipFill rotWithShape="1">
          <a:blip r:embed="rId7">
            <a:alphaModFix/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2698251" y="4197100"/>
            <a:ext cx="293099" cy="2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9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710951" y="1213026"/>
            <a:ext cx="293099" cy="2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9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710951" y="1822626"/>
            <a:ext cx="293099" cy="2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Rectangle 136"/>
          <p:cNvSpPr/>
          <p:nvPr/>
        </p:nvSpPr>
        <p:spPr>
          <a:xfrm>
            <a:off x="2846701" y="3479799"/>
            <a:ext cx="5166999" cy="244167"/>
          </a:xfrm>
          <a:prstGeom prst="rect">
            <a:avLst/>
          </a:prstGeom>
          <a:solidFill>
            <a:srgbClr val="ADCC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29048" y="3299238"/>
            <a:ext cx="266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in-memory object store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950" y="3235738"/>
            <a:ext cx="783400" cy="524166"/>
          </a:xfrm>
          <a:prstGeom prst="rect">
            <a:avLst/>
          </a:prstGeom>
        </p:spPr>
      </p:pic>
      <p:pic>
        <p:nvPicPr>
          <p:cNvPr id="130" name="Shape 889"/>
          <p:cNvPicPr preferRelativeResize="0"/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50450" y="3506195"/>
            <a:ext cx="514200" cy="21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TextBox 146"/>
          <p:cNvSpPr txBox="1"/>
          <p:nvPr/>
        </p:nvSpPr>
        <p:spPr>
          <a:xfrm>
            <a:off x="7490277" y="202822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800" dirty="0" smtClean="0">
                <a:latin typeface="Helvetica Neue" charset="0"/>
                <a:ea typeface="Helvetica Neue" charset="0"/>
                <a:cs typeface="Helvetica Neue" charset="0"/>
              </a:rPr>
              <a:t>…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2857501" y="1517649"/>
            <a:ext cx="5143499" cy="222251"/>
          </a:xfrm>
          <a:prstGeom prst="rect">
            <a:avLst/>
          </a:prstGeom>
          <a:solidFill>
            <a:srgbClr val="ADCC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663423" y="1258878"/>
            <a:ext cx="36174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rPr>
              <a:t>ML algorithms, Tools, Apps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6096000" y="2203449"/>
            <a:ext cx="1295400" cy="158751"/>
          </a:xfrm>
          <a:prstGeom prst="rect">
            <a:avLst/>
          </a:prstGeom>
          <a:solidFill>
            <a:srgbClr val="ADCC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5003800" y="2203449"/>
            <a:ext cx="1028700" cy="158751"/>
          </a:xfrm>
          <a:prstGeom prst="rect">
            <a:avLst/>
          </a:prstGeom>
          <a:solidFill>
            <a:srgbClr val="ADCC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3911600" y="2174874"/>
            <a:ext cx="1028700" cy="158751"/>
          </a:xfrm>
          <a:prstGeom prst="rect">
            <a:avLst/>
          </a:prstGeom>
          <a:solidFill>
            <a:srgbClr val="ADCC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2819400" y="2174874"/>
            <a:ext cx="1028700" cy="158751"/>
          </a:xfrm>
          <a:prstGeom prst="rect">
            <a:avLst/>
          </a:prstGeom>
          <a:solidFill>
            <a:srgbClr val="ADCC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40" name="Picture 139" descr="sparklogo_500px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062" y="1826504"/>
            <a:ext cx="867138" cy="476076"/>
          </a:xfrm>
          <a:prstGeom prst="rect">
            <a:avLst/>
          </a:prstGeom>
        </p:spPr>
      </p:pic>
      <p:pic>
        <p:nvPicPr>
          <p:cNvPr id="131" name="Shape 889"/>
          <p:cNvPicPr preferRelativeResize="0"/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52992" y="2283469"/>
            <a:ext cx="514200" cy="21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Picture 15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5700" y="3977655"/>
            <a:ext cx="1146824" cy="1146824"/>
          </a:xfrm>
          <a:prstGeom prst="rect">
            <a:avLst/>
          </a:prstGeom>
        </p:spPr>
      </p:pic>
      <p:sp>
        <p:nvSpPr>
          <p:cNvPr id="153" name="Rounded Rectangle 152"/>
          <p:cNvSpPr/>
          <p:nvPr/>
        </p:nvSpPr>
        <p:spPr>
          <a:xfrm>
            <a:off x="311701" y="4394200"/>
            <a:ext cx="8705300" cy="622300"/>
          </a:xfrm>
          <a:prstGeom prst="roundRect">
            <a:avLst/>
          </a:prstGeom>
          <a:solidFill>
            <a:srgbClr val="FFDDB3"/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" sz="2800" dirty="0">
                <a:solidFill>
                  <a:srgbClr val="434343"/>
                </a:solidFill>
                <a:latin typeface="Helvetica Neue" charset="0"/>
                <a:ea typeface="Helvetica Neue" charset="0"/>
                <a:cs typeface="Helvetica Neue" charset="0"/>
              </a:rPr>
              <a:t>Split comp. between enclave and on encrypted data</a:t>
            </a:r>
          </a:p>
        </p:txBody>
      </p:sp>
      <p:pic>
        <p:nvPicPr>
          <p:cNvPr id="132" name="Shape 889"/>
          <p:cNvPicPr preferRelativeResize="0"/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65692" y="1584225"/>
            <a:ext cx="514200" cy="21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TextBox 156"/>
          <p:cNvSpPr txBox="1"/>
          <p:nvPr/>
        </p:nvSpPr>
        <p:spPr>
          <a:xfrm>
            <a:off x="2832100" y="1752600"/>
            <a:ext cx="740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  <a:cs typeface="Helvetica Neue"/>
              </a:rPr>
              <a:t>Apache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67981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137"/>
          <p:cNvSpPr/>
          <p:nvPr/>
        </p:nvSpPr>
        <p:spPr>
          <a:xfrm>
            <a:off x="2819400" y="2374900"/>
            <a:ext cx="1028700" cy="317500"/>
          </a:xfrm>
          <a:prstGeom prst="rect">
            <a:avLst/>
          </a:prstGeom>
          <a:solidFill>
            <a:srgbClr val="ADCC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s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him layer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2819400" y="1803400"/>
            <a:ext cx="1028700" cy="533400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rgbClr val="C9E5FF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elvetica"/>
              <a:cs typeface="Helvetica"/>
            </a:endParaRPr>
          </a:p>
          <a:p>
            <a:pPr algn="ctr">
              <a:lnSpc>
                <a:spcPct val="90000"/>
              </a:lnSpc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3911600" y="2374900"/>
            <a:ext cx="1028700" cy="317500"/>
          </a:xfrm>
          <a:prstGeom prst="rect">
            <a:avLst/>
          </a:prstGeom>
          <a:solidFill>
            <a:srgbClr val="ADCC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s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him layer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3911600" y="1803400"/>
            <a:ext cx="1028700" cy="533400"/>
          </a:xfrm>
          <a:prstGeom prst="rect">
            <a:avLst/>
          </a:prstGeom>
          <a:solidFill>
            <a:srgbClr val="C9E5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Ray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5003800" y="2374900"/>
            <a:ext cx="1028700" cy="317500"/>
          </a:xfrm>
          <a:prstGeom prst="rect">
            <a:avLst/>
          </a:prstGeom>
          <a:solidFill>
            <a:srgbClr val="ADCC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s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him layer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5003800" y="1807633"/>
            <a:ext cx="1028700" cy="533400"/>
          </a:xfrm>
          <a:prstGeom prst="rect">
            <a:avLst/>
          </a:prstGeom>
          <a:solidFill>
            <a:srgbClr val="C9E5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Clipper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6087534" y="1816100"/>
            <a:ext cx="1308100" cy="533400"/>
          </a:xfrm>
          <a:prstGeom prst="rect">
            <a:avLst/>
          </a:prstGeom>
          <a:solidFill>
            <a:srgbClr val="C9E5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Succinct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6087533" y="2387600"/>
            <a:ext cx="1308099" cy="317500"/>
          </a:xfrm>
          <a:prstGeom prst="rect">
            <a:avLst/>
          </a:prstGeom>
          <a:solidFill>
            <a:srgbClr val="ADCC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s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him layer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305325"/>
            <a:ext cx="8520599" cy="572699"/>
          </a:xfrm>
        </p:spPr>
        <p:txBody>
          <a:bodyPr/>
          <a:lstStyle/>
          <a:p>
            <a:r>
              <a:rPr lang="en-US" dirty="0" smtClean="0"/>
              <a:t>Research area: Security 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2832100" y="2736850"/>
            <a:ext cx="5181600" cy="1073854"/>
          </a:xfrm>
          <a:prstGeom prst="rect">
            <a:avLst/>
          </a:prstGeom>
          <a:solidFill>
            <a:srgbClr val="C9E5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59595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965449" y="3311939"/>
            <a:ext cx="4946651" cy="382032"/>
          </a:xfrm>
          <a:prstGeom prst="rect">
            <a:avLst/>
          </a:prstGeom>
          <a:solidFill>
            <a:srgbClr val="95CE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965451" y="2866406"/>
            <a:ext cx="1212951" cy="362029"/>
          </a:xfrm>
          <a:prstGeom prst="rect">
            <a:avLst/>
          </a:prstGeom>
          <a:solidFill>
            <a:srgbClr val="95CE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rPr>
              <a:t>scheduler</a:t>
            </a:r>
            <a:endParaRPr lang="en-US" dirty="0">
              <a:solidFill>
                <a:srgbClr val="59595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4248151" y="2866406"/>
            <a:ext cx="1428749" cy="362029"/>
          </a:xfrm>
          <a:prstGeom prst="rect">
            <a:avLst/>
          </a:prstGeom>
          <a:solidFill>
            <a:srgbClr val="95CE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rPr>
              <a:t>optimizer</a:t>
            </a:r>
            <a:endParaRPr lang="en-US" dirty="0">
              <a:solidFill>
                <a:srgbClr val="59595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911240" y="279022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800" dirty="0" smtClean="0">
                <a:latin typeface="Helvetica Neue" charset="0"/>
                <a:ea typeface="Helvetica Neue" charset="0"/>
                <a:cs typeface="Helvetica Neue" charset="0"/>
              </a:rPr>
              <a:t>…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833668" y="2690111"/>
            <a:ext cx="1005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rPr>
              <a:t>RISE</a:t>
            </a:r>
          </a:p>
          <a:p>
            <a:pPr algn="ctr"/>
            <a:r>
              <a:rPr lang="en-US" b="1" dirty="0" err="1" smtClean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rPr>
              <a:t>μkernel</a:t>
            </a:r>
            <a:endParaRPr lang="en-US" b="1" dirty="0">
              <a:solidFill>
                <a:srgbClr val="59595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821301" y="3868762"/>
            <a:ext cx="5192399" cy="360338"/>
          </a:xfrm>
          <a:prstGeom prst="rect">
            <a:avLst/>
          </a:prstGeom>
          <a:solidFill>
            <a:srgbClr val="ADCC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rPr>
              <a:t>Ground </a:t>
            </a:r>
            <a:r>
              <a:rPr lang="en-US" sz="1800" dirty="0" smtClean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rPr>
              <a:t>(metadata manager)</a:t>
            </a:r>
            <a:endParaRPr lang="en-US" sz="1800" dirty="0">
              <a:solidFill>
                <a:srgbClr val="59595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2821301" y="3964955"/>
            <a:ext cx="5192399" cy="1146824"/>
            <a:chOff x="3100701" y="3507755"/>
            <a:chExt cx="5192399" cy="1146824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22700" y="3507755"/>
              <a:ext cx="1146824" cy="1146824"/>
            </a:xfrm>
            <a:prstGeom prst="rect">
              <a:avLst/>
            </a:prstGeom>
          </p:spPr>
        </p:pic>
        <p:grpSp>
          <p:nvGrpSpPr>
            <p:cNvPr id="55" name="Group 54"/>
            <p:cNvGrpSpPr/>
            <p:nvPr/>
          </p:nvGrpSpPr>
          <p:grpSpPr>
            <a:xfrm>
              <a:off x="3100701" y="3772114"/>
              <a:ext cx="5192399" cy="687902"/>
              <a:chOff x="3100701" y="3772114"/>
              <a:chExt cx="5192399" cy="687902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3100701" y="3848100"/>
                <a:ext cx="5192399" cy="538077"/>
              </a:xfrm>
              <a:prstGeom prst="rect">
                <a:avLst/>
              </a:prstGeom>
              <a:solidFill>
                <a:srgbClr val="ADCCA0"/>
              </a:solidFill>
              <a:ln>
                <a:solidFill>
                  <a:srgbClr val="7F7F7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srgbClr val="595959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187700" y="3772114"/>
                <a:ext cx="687902" cy="687902"/>
              </a:xfrm>
              <a:prstGeom prst="rect">
                <a:avLst/>
              </a:prstGeom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118100" y="3896139"/>
                <a:ext cx="625581" cy="490038"/>
              </a:xfrm>
              <a:prstGeom prst="rect">
                <a:avLst/>
              </a:prstGeom>
            </p:spPr>
          </p:pic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986260" y="3871241"/>
                <a:ext cx="1524000" cy="466607"/>
              </a:xfrm>
              <a:prstGeom prst="rect">
                <a:avLst/>
              </a:prstGeom>
            </p:spPr>
          </p:pic>
        </p:grpSp>
      </p:grpSp>
      <p:sp>
        <p:nvSpPr>
          <p:cNvPr id="60" name="Rectangle 59"/>
          <p:cNvSpPr/>
          <p:nvPr/>
        </p:nvSpPr>
        <p:spPr>
          <a:xfrm>
            <a:off x="2832100" y="1206500"/>
            <a:ext cx="5181600" cy="536927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rgbClr val="C9E5FF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59595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6" name="Slide Number Placeholder 3"/>
          <p:cNvSpPr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</p:spPr>
        <p:txBody>
          <a:bodyPr/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64</a:t>
            </a:fld>
            <a:endParaRPr lang="en"/>
          </a:p>
        </p:txBody>
      </p:sp>
      <p:pic>
        <p:nvPicPr>
          <p:cNvPr id="133" name="Shape 914"/>
          <p:cNvPicPr preferRelativeResize="0"/>
          <p:nvPr/>
        </p:nvPicPr>
        <p:blipFill rotWithShape="1">
          <a:blip r:embed="rId6">
            <a:alphaModFix/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2698251" y="3752600"/>
            <a:ext cx="293099" cy="2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914"/>
          <p:cNvPicPr preferRelativeResize="0"/>
          <p:nvPr/>
        </p:nvPicPr>
        <p:blipFill rotWithShape="1">
          <a:blip r:embed="rId6">
            <a:alphaModFix/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2698251" y="4197100"/>
            <a:ext cx="293099" cy="2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9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10951" y="1213026"/>
            <a:ext cx="293099" cy="2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Rectangle 136"/>
          <p:cNvSpPr/>
          <p:nvPr/>
        </p:nvSpPr>
        <p:spPr>
          <a:xfrm>
            <a:off x="2846701" y="3479799"/>
            <a:ext cx="5166999" cy="244167"/>
          </a:xfrm>
          <a:prstGeom prst="rect">
            <a:avLst/>
          </a:prstGeom>
          <a:solidFill>
            <a:srgbClr val="ADCC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29048" y="3299238"/>
            <a:ext cx="266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in-memory object store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2950" y="3235738"/>
            <a:ext cx="783400" cy="524166"/>
          </a:xfrm>
          <a:prstGeom prst="rect">
            <a:avLst/>
          </a:prstGeom>
        </p:spPr>
      </p:pic>
      <p:pic>
        <p:nvPicPr>
          <p:cNvPr id="130" name="Shape 889"/>
          <p:cNvPicPr preferRelativeResize="0"/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50450" y="3506195"/>
            <a:ext cx="514200" cy="21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TextBox 146"/>
          <p:cNvSpPr txBox="1"/>
          <p:nvPr/>
        </p:nvSpPr>
        <p:spPr>
          <a:xfrm>
            <a:off x="7490277" y="202822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800" dirty="0" smtClean="0">
                <a:latin typeface="Helvetica Neue" charset="0"/>
                <a:ea typeface="Helvetica Neue" charset="0"/>
                <a:cs typeface="Helvetica Neue" charset="0"/>
              </a:rPr>
              <a:t>…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2857501" y="1517649"/>
            <a:ext cx="5143499" cy="222251"/>
          </a:xfrm>
          <a:prstGeom prst="rect">
            <a:avLst/>
          </a:prstGeom>
          <a:solidFill>
            <a:srgbClr val="ADCC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663423" y="1258878"/>
            <a:ext cx="36174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595959"/>
                </a:solidFill>
                <a:latin typeface="Helvetica Neue" charset="0"/>
                <a:ea typeface="Helvetica Neue" charset="0"/>
                <a:cs typeface="Helvetica Neue" charset="0"/>
              </a:rPr>
              <a:t>ML algorithms, Tools, Apps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6096000" y="2203449"/>
            <a:ext cx="1295400" cy="158751"/>
          </a:xfrm>
          <a:prstGeom prst="rect">
            <a:avLst/>
          </a:prstGeom>
          <a:solidFill>
            <a:srgbClr val="ADCC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5003800" y="2203449"/>
            <a:ext cx="1028700" cy="158751"/>
          </a:xfrm>
          <a:prstGeom prst="rect">
            <a:avLst/>
          </a:prstGeom>
          <a:solidFill>
            <a:srgbClr val="ADCC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3911600" y="2174874"/>
            <a:ext cx="1028700" cy="158751"/>
          </a:xfrm>
          <a:prstGeom prst="rect">
            <a:avLst/>
          </a:prstGeom>
          <a:solidFill>
            <a:srgbClr val="ADCC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2819400" y="2174874"/>
            <a:ext cx="1028700" cy="158751"/>
          </a:xfrm>
          <a:prstGeom prst="rect">
            <a:avLst/>
          </a:prstGeom>
          <a:solidFill>
            <a:srgbClr val="ADCC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40" name="Picture 139" descr="sparklogo_500px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062" y="1826504"/>
            <a:ext cx="867138" cy="476076"/>
          </a:xfrm>
          <a:prstGeom prst="rect">
            <a:avLst/>
          </a:prstGeom>
        </p:spPr>
      </p:pic>
      <p:pic>
        <p:nvPicPr>
          <p:cNvPr id="131" name="Shape 889"/>
          <p:cNvPicPr preferRelativeResize="0"/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52992" y="2283469"/>
            <a:ext cx="514200" cy="21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5700" y="3977655"/>
            <a:ext cx="1146824" cy="1146824"/>
          </a:xfrm>
          <a:prstGeom prst="rect">
            <a:avLst/>
          </a:prstGeom>
        </p:spPr>
      </p:pic>
      <p:pic>
        <p:nvPicPr>
          <p:cNvPr id="132" name="Shape 889"/>
          <p:cNvPicPr preferRelativeResize="0"/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65692" y="1584225"/>
            <a:ext cx="514200" cy="211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" name="Group 73"/>
          <p:cNvGrpSpPr/>
          <p:nvPr/>
        </p:nvGrpSpPr>
        <p:grpSpPr>
          <a:xfrm>
            <a:off x="152400" y="4267200"/>
            <a:ext cx="2668901" cy="615553"/>
            <a:chOff x="152400" y="4330700"/>
            <a:chExt cx="2668901" cy="615553"/>
          </a:xfrm>
        </p:grpSpPr>
        <p:sp>
          <p:nvSpPr>
            <p:cNvPr id="75" name="TextBox 74"/>
            <p:cNvSpPr txBox="1"/>
            <p:nvPr/>
          </p:nvSpPr>
          <p:spPr>
            <a:xfrm>
              <a:off x="152400" y="4330700"/>
              <a:ext cx="1860787" cy="615553"/>
            </a:xfrm>
            <a:prstGeom prst="rect">
              <a:avLst/>
            </a:prstGeom>
            <a:noFill/>
            <a:ln>
              <a:solidFill>
                <a:srgbClr val="A6A6A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/>
                  <a:cs typeface="Helvetica Neue"/>
                </a:rPr>
                <a:t>Arx</a:t>
              </a:r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/>
                  <a:cs typeface="Helvetica Neue"/>
                </a:rPr>
                <a:t>: queries</a:t>
              </a:r>
            </a:p>
            <a:p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/>
                  <a:cs typeface="Helvetica Neue"/>
                </a:rPr>
                <a:t>o</a:t>
              </a:r>
              <a:r>
                <a:rPr 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/>
                  <a:cs typeface="Helvetica Neue"/>
                </a:rPr>
                <a:t>n encrypted data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76" name="Straight Arrow Connector 75"/>
            <p:cNvCxnSpPr>
              <a:stCxn id="56" idx="1"/>
              <a:endCxn id="75" idx="3"/>
            </p:cNvCxnSpPr>
            <p:nvPr/>
          </p:nvCxnSpPr>
          <p:spPr>
            <a:xfrm flipH="1">
              <a:off x="2013187" y="4637839"/>
              <a:ext cx="808114" cy="638"/>
            </a:xfrm>
            <a:prstGeom prst="straightConnector1">
              <a:avLst/>
            </a:prstGeom>
            <a:ln w="57150" cmpd="sng">
              <a:solidFill>
                <a:srgbClr val="A6A6A6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/>
          <p:cNvGrpSpPr/>
          <p:nvPr/>
        </p:nvGrpSpPr>
        <p:grpSpPr>
          <a:xfrm>
            <a:off x="114300" y="1943100"/>
            <a:ext cx="2705100" cy="646331"/>
            <a:chOff x="152400" y="4038600"/>
            <a:chExt cx="2705100" cy="646331"/>
          </a:xfrm>
        </p:grpSpPr>
        <p:sp>
          <p:nvSpPr>
            <p:cNvPr id="79" name="TextBox 78"/>
            <p:cNvSpPr txBox="1"/>
            <p:nvPr/>
          </p:nvSpPr>
          <p:spPr>
            <a:xfrm>
              <a:off x="152400" y="4038600"/>
              <a:ext cx="2400300" cy="646331"/>
            </a:xfrm>
            <a:prstGeom prst="rect">
              <a:avLst/>
            </a:prstGeom>
            <a:noFill/>
            <a:ln>
              <a:solidFill>
                <a:srgbClr val="A6A6A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/>
                  <a:cs typeface="Helvetica Neue"/>
                </a:rPr>
                <a:t>Opaque</a:t>
              </a:r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/>
                  <a:cs typeface="Helvetica Neue"/>
                </a:rPr>
                <a:t>: oblivious &amp; </a:t>
              </a:r>
            </a:p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/>
                  <a:cs typeface="Helvetica Neue"/>
                </a:rPr>
                <a:t>e</a:t>
              </a:r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/>
                  <a:cs typeface="Helvetica Neue"/>
                </a:rPr>
                <a:t>ncrypted analytics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80" name="Straight Arrow Connector 79"/>
            <p:cNvCxnSpPr>
              <a:stCxn id="152" idx="1"/>
              <a:endCxn id="79" idx="3"/>
            </p:cNvCxnSpPr>
            <p:nvPr/>
          </p:nvCxnSpPr>
          <p:spPr>
            <a:xfrm flipH="1">
              <a:off x="2552700" y="4349750"/>
              <a:ext cx="304800" cy="12016"/>
            </a:xfrm>
            <a:prstGeom prst="straightConnector1">
              <a:avLst/>
            </a:prstGeom>
            <a:ln w="57150" cmpd="sng">
              <a:solidFill>
                <a:srgbClr val="A6A6A6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127000" y="1143000"/>
            <a:ext cx="2730501" cy="646331"/>
            <a:chOff x="152400" y="4025900"/>
            <a:chExt cx="2730501" cy="646331"/>
          </a:xfrm>
        </p:grpSpPr>
        <p:sp>
          <p:nvSpPr>
            <p:cNvPr id="83" name="TextBox 82"/>
            <p:cNvSpPr txBox="1"/>
            <p:nvPr/>
          </p:nvSpPr>
          <p:spPr>
            <a:xfrm>
              <a:off x="152400" y="4025900"/>
              <a:ext cx="2260600" cy="646331"/>
            </a:xfrm>
            <a:prstGeom prst="rect">
              <a:avLst/>
            </a:prstGeom>
            <a:noFill/>
            <a:ln>
              <a:solidFill>
                <a:srgbClr val="A6A6A6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/>
                  <a:cs typeface="Helvetica Neue"/>
                </a:rPr>
                <a:t>ML (decisions) on encrypted data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84" name="Straight Arrow Connector 83"/>
            <p:cNvCxnSpPr>
              <a:stCxn id="135" idx="2"/>
              <a:endCxn id="83" idx="3"/>
            </p:cNvCxnSpPr>
            <p:nvPr/>
          </p:nvCxnSpPr>
          <p:spPr>
            <a:xfrm flipH="1" flipV="1">
              <a:off x="2413000" y="4349066"/>
              <a:ext cx="469901" cy="7560"/>
            </a:xfrm>
            <a:prstGeom prst="straightConnector1">
              <a:avLst/>
            </a:prstGeom>
            <a:ln w="57150" cmpd="sng">
              <a:solidFill>
                <a:srgbClr val="A6A6A6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>
            <a:off x="165100" y="3530600"/>
            <a:ext cx="2656201" cy="646331"/>
            <a:chOff x="202272" y="4368800"/>
            <a:chExt cx="2607688" cy="646331"/>
          </a:xfrm>
        </p:grpSpPr>
        <p:sp>
          <p:nvSpPr>
            <p:cNvPr id="86" name="TextBox 85"/>
            <p:cNvSpPr txBox="1"/>
            <p:nvPr/>
          </p:nvSpPr>
          <p:spPr>
            <a:xfrm>
              <a:off x="202272" y="4368800"/>
              <a:ext cx="1807867" cy="646331"/>
            </a:xfrm>
            <a:prstGeom prst="rect">
              <a:avLst/>
            </a:prstGeom>
            <a:noFill/>
            <a:ln>
              <a:solidFill>
                <a:srgbClr val="A6A6A6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/>
                  <a:cs typeface="Helvetica Neue"/>
                </a:rPr>
                <a:t>Fine grained </a:t>
              </a:r>
            </a:p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/>
                  <a:cs typeface="Helvetica Neue"/>
                </a:rPr>
                <a:t>a</a:t>
              </a:r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/>
                  <a:cs typeface="Helvetica Neue"/>
                </a:rPr>
                <a:t>ccess control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87" name="Straight Arrow Connector 86"/>
            <p:cNvCxnSpPr>
              <a:stCxn id="50" idx="1"/>
              <a:endCxn id="86" idx="3"/>
            </p:cNvCxnSpPr>
            <p:nvPr/>
          </p:nvCxnSpPr>
          <p:spPr>
            <a:xfrm flipH="1" flipV="1">
              <a:off x="2010139" y="4691966"/>
              <a:ext cx="799821" cy="195165"/>
            </a:xfrm>
            <a:prstGeom prst="straightConnector1">
              <a:avLst/>
            </a:prstGeom>
            <a:ln w="57150" cmpd="sng">
              <a:solidFill>
                <a:srgbClr val="A6A6A6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165100" y="2743200"/>
            <a:ext cx="2867850" cy="646331"/>
            <a:chOff x="189804" y="4292600"/>
            <a:chExt cx="2618290" cy="646331"/>
          </a:xfrm>
        </p:grpSpPr>
        <p:sp>
          <p:nvSpPr>
            <p:cNvPr id="89" name="TextBox 88"/>
            <p:cNvSpPr txBox="1"/>
            <p:nvPr/>
          </p:nvSpPr>
          <p:spPr>
            <a:xfrm>
              <a:off x="189804" y="4292600"/>
              <a:ext cx="2294121" cy="646331"/>
            </a:xfrm>
            <a:prstGeom prst="rect">
              <a:avLst/>
            </a:prstGeom>
            <a:noFill/>
            <a:ln>
              <a:solidFill>
                <a:srgbClr val="A6A6A6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/>
                  <a:cs typeface="Helvetica Neue"/>
                </a:rPr>
                <a:t>N</a:t>
              </a:r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/>
                  <a:cs typeface="Helvetica Neue"/>
                </a:rPr>
                <a:t>ew hardware support</a:t>
              </a:r>
              <a:r>
                <a:rPr 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/>
                  <a:cs typeface="Helvetica Neue"/>
                </a:rPr>
                <a:t> (RISC V, HBM)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90" name="Straight Arrow Connector 89"/>
            <p:cNvCxnSpPr>
              <a:stCxn id="65" idx="1"/>
              <a:endCxn id="89" idx="3"/>
            </p:cNvCxnSpPr>
            <p:nvPr/>
          </p:nvCxnSpPr>
          <p:spPr>
            <a:xfrm flipH="1" flipV="1">
              <a:off x="2483925" y="4615766"/>
              <a:ext cx="324169" cy="207411"/>
            </a:xfrm>
            <a:prstGeom prst="straightConnector1">
              <a:avLst/>
            </a:prstGeom>
            <a:ln w="57150" cmpd="sng">
              <a:solidFill>
                <a:srgbClr val="A6A6A6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Box 98"/>
          <p:cNvSpPr txBox="1"/>
          <p:nvPr/>
        </p:nvSpPr>
        <p:spPr>
          <a:xfrm>
            <a:off x="2832100" y="1752600"/>
            <a:ext cx="740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  <a:cs typeface="Helvetica Neue"/>
              </a:rPr>
              <a:t>Apache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Helvetica Neue"/>
              <a:cs typeface="Helvetica Neue"/>
            </a:endParaRPr>
          </a:p>
        </p:txBody>
      </p:sp>
      <p:pic>
        <p:nvPicPr>
          <p:cNvPr id="136" name="Shape 9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10951" y="1822626"/>
            <a:ext cx="293099" cy="260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311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300" y="445025"/>
            <a:ext cx="4260299" cy="572699"/>
          </a:xfrm>
        </p:spPr>
        <p:txBody>
          <a:bodyPr/>
          <a:lstStyle/>
          <a:p>
            <a:r>
              <a:rPr lang="en-US" dirty="0" smtClean="0"/>
              <a:t>Why now, why us?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768900" y="1473200"/>
            <a:ext cx="2171700" cy="533400"/>
          </a:xfrm>
          <a:prstGeom prst="roundRect">
            <a:avLst/>
          </a:prstGeom>
          <a:solidFill>
            <a:srgbClr val="CCF1F6"/>
          </a:solidFill>
          <a:ln>
            <a:solidFill>
              <a:srgbClr val="65D6E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Latency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68900" y="2654300"/>
            <a:ext cx="2171700" cy="533400"/>
          </a:xfrm>
          <a:prstGeom prst="roundRect">
            <a:avLst/>
          </a:prstGeom>
          <a:solidFill>
            <a:srgbClr val="CCF1F6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Quality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68900" y="3873500"/>
            <a:ext cx="2171700" cy="533400"/>
          </a:xfrm>
          <a:prstGeom prst="roundRect">
            <a:avLst/>
          </a:prstGeom>
          <a:solidFill>
            <a:srgbClr val="CCF1F6"/>
          </a:solidFill>
          <a:ln>
            <a:solidFill>
              <a:srgbClr val="65D6E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Security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356100" y="69790"/>
            <a:ext cx="4725349" cy="2190811"/>
            <a:chOff x="4356100" y="69790"/>
            <a:chExt cx="4725349" cy="2190811"/>
          </a:xfrm>
        </p:grpSpPr>
        <p:sp>
          <p:nvSpPr>
            <p:cNvPr id="8" name="Shape 865"/>
            <p:cNvSpPr txBox="1"/>
            <p:nvPr/>
          </p:nvSpPr>
          <p:spPr>
            <a:xfrm>
              <a:off x="4445000" y="393701"/>
              <a:ext cx="4636449" cy="1866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</a:pPr>
              <a:r>
                <a:rPr lang="en-US" sz="1600" b="1" dirty="0" smtClean="0">
                  <a:solidFill>
                    <a:srgbClr val="262626"/>
                  </a:solidFill>
                  <a:latin typeface="Helvetica Neue" charset="0"/>
                  <a:ea typeface="Helvetica Neue" charset="0"/>
                  <a:cs typeface="Helvetica Neue" charset="0"/>
                </a:rPr>
                <a:t>Processing</a:t>
              </a:r>
            </a:p>
            <a:p>
              <a:pPr marL="285750" lvl="0" indent="-285750" rtl="0">
                <a:spcBef>
                  <a:spcPts val="0"/>
                </a:spcBef>
                <a:buFont typeface="Arial"/>
                <a:buChar char="•"/>
              </a:pPr>
              <a:r>
                <a:rPr lang="en-US" sz="1600" dirty="0" smtClean="0">
                  <a:solidFill>
                    <a:srgbClr val="3D84C7"/>
                  </a:solidFill>
                  <a:latin typeface="Helvetica Neue" charset="0"/>
                  <a:ea typeface="Helvetica Neue" charset="0"/>
                  <a:cs typeface="Helvetica Neue" charset="0"/>
                </a:rPr>
                <a:t>RISC V*</a:t>
              </a:r>
              <a:r>
                <a:rPr lang="en-US" sz="1600" dirty="0" smtClean="0">
                  <a:solidFill>
                    <a:srgbClr val="262626"/>
                  </a:solidFill>
                  <a:latin typeface="Helvetica Neue" charset="0"/>
                  <a:ea typeface="Helvetica Neue" charset="0"/>
                  <a:cs typeface="Helvetica Neue" charset="0"/>
                </a:rPr>
                <a:t>, GPUs, ASICs</a:t>
              </a:r>
            </a:p>
            <a:p>
              <a:pPr marL="285750" lvl="0" indent="-285750" rtl="0">
                <a:spcBef>
                  <a:spcPts val="0"/>
                </a:spcBef>
                <a:buFont typeface="Arial"/>
                <a:buChar char="•"/>
              </a:pPr>
              <a:r>
                <a:rPr lang="en-US" sz="1600" dirty="0" smtClean="0">
                  <a:solidFill>
                    <a:srgbClr val="262626"/>
                  </a:solidFill>
                  <a:latin typeface="Helvetica Neue" charset="0"/>
                  <a:ea typeface="Helvetica Neue" charset="0"/>
                  <a:cs typeface="Helvetica Neue" charset="0"/>
                </a:rPr>
                <a:t>Built in security support (enclaves)</a:t>
              </a:r>
            </a:p>
            <a:p>
              <a:pPr lvl="0" rtl="0">
                <a:spcBef>
                  <a:spcPts val="0"/>
                </a:spcBef>
              </a:pPr>
              <a:r>
                <a:rPr lang="en-US" sz="1600" b="1" dirty="0" smtClean="0">
                  <a:solidFill>
                    <a:srgbClr val="262626"/>
                  </a:solidFill>
                  <a:latin typeface="Helvetica Neue" charset="0"/>
                  <a:ea typeface="Helvetica Neue" charset="0"/>
                  <a:cs typeface="Helvetica Neue" charset="0"/>
                </a:rPr>
                <a:t>Storage &amp; networking</a:t>
              </a:r>
            </a:p>
            <a:p>
              <a:pPr marL="285750" lvl="0" indent="-285750" rtl="0">
                <a:spcBef>
                  <a:spcPts val="0"/>
                </a:spcBef>
                <a:buFont typeface="Arial"/>
                <a:buChar char="•"/>
              </a:pPr>
              <a:r>
                <a:rPr lang="en" sz="1600" dirty="0" smtClean="0">
                  <a:solidFill>
                    <a:srgbClr val="262626"/>
                  </a:solidFill>
                  <a:latin typeface="Helvetica Neue" charset="0"/>
                  <a:ea typeface="Helvetica Neue" charset="0"/>
                  <a:cs typeface="Helvetica Neue" charset="0"/>
                </a:rPr>
                <a:t>3D Xpoint</a:t>
              </a:r>
              <a:r>
                <a:rPr lang="en-US" sz="1600" dirty="0" smtClean="0">
                  <a:solidFill>
                    <a:srgbClr val="262626"/>
                  </a:solidFill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</a:p>
            <a:p>
              <a:pPr lvl="0" rtl="0">
                <a:spcBef>
                  <a:spcPts val="0"/>
                </a:spcBef>
              </a:pPr>
              <a:r>
                <a:rPr lang="en-US" sz="1600" b="1" dirty="0" smtClean="0">
                  <a:solidFill>
                    <a:srgbClr val="262626"/>
                  </a:solidFill>
                  <a:latin typeface="Helvetica Neue" charset="0"/>
                  <a:ea typeface="Helvetica Neue" charset="0"/>
                  <a:cs typeface="Helvetica Neue" charset="0"/>
                </a:rPr>
                <a:t>Next gen rack designs</a:t>
              </a:r>
              <a:endParaRPr lang="en-US" sz="1600" b="1" dirty="0">
                <a:solidFill>
                  <a:srgbClr val="262626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  <a:p>
              <a:pPr marL="285750" lvl="0" indent="-285750" rtl="0">
                <a:spcBef>
                  <a:spcPts val="0"/>
                </a:spcBef>
                <a:buFont typeface="Arial"/>
                <a:buChar char="•"/>
              </a:pPr>
              <a:r>
                <a:rPr lang="en" sz="1600" dirty="0" smtClean="0">
                  <a:solidFill>
                    <a:srgbClr val="3D84C7"/>
                  </a:solidFill>
                  <a:latin typeface="Helvetica Neue" charset="0"/>
                  <a:ea typeface="Helvetica Neue" charset="0"/>
                  <a:cs typeface="Helvetica Neue" charset="0"/>
                </a:rPr>
                <a:t>FireBox</a:t>
              </a:r>
              <a:r>
                <a:rPr lang="en-US" sz="1600" dirty="0" smtClean="0">
                  <a:solidFill>
                    <a:srgbClr val="3D84C7"/>
                  </a:solidFill>
                  <a:latin typeface="Helvetica Neue" charset="0"/>
                  <a:ea typeface="Helvetica Neue" charset="0"/>
                  <a:cs typeface="Helvetica Neue" charset="0"/>
                </a:rPr>
                <a:t>*</a:t>
              </a:r>
              <a:endParaRPr lang="en" sz="1600" dirty="0">
                <a:solidFill>
                  <a:srgbClr val="3D84C7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09110" y="95190"/>
              <a:ext cx="572339" cy="71929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87810" y="103536"/>
              <a:ext cx="521300" cy="685545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4356100" y="69790"/>
              <a:ext cx="20585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latin typeface="Helvetica Neue" charset="0"/>
                  <a:ea typeface="Helvetica Neue" charset="0"/>
                  <a:cs typeface="Helvetica Neue" charset="0"/>
                </a:rPr>
                <a:t>Hardware Trends</a:t>
              </a:r>
              <a:endParaRPr lang="en-US" sz="1800" b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394200" y="2203389"/>
            <a:ext cx="4699949" cy="984312"/>
            <a:chOff x="4394200" y="2203389"/>
            <a:chExt cx="4699949" cy="984312"/>
          </a:xfrm>
        </p:grpSpPr>
        <p:sp>
          <p:nvSpPr>
            <p:cNvPr id="23" name="Shape 865"/>
            <p:cNvSpPr txBox="1"/>
            <p:nvPr/>
          </p:nvSpPr>
          <p:spPr>
            <a:xfrm>
              <a:off x="4457700" y="2527301"/>
              <a:ext cx="4636449" cy="6604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285750" lvl="0" indent="-285750" rtl="0">
                <a:spcBef>
                  <a:spcPts val="0"/>
                </a:spcBef>
                <a:buFont typeface="Arial"/>
                <a:buChar char="•"/>
              </a:pPr>
              <a:r>
                <a:rPr lang="en-US" sz="1600" dirty="0" smtClean="0">
                  <a:solidFill>
                    <a:srgbClr val="3D84C7"/>
                  </a:solidFill>
                  <a:latin typeface="Helvetica Neue" charset="0"/>
                  <a:ea typeface="Helvetica Neue" charset="0"/>
                  <a:cs typeface="Helvetica Neue" charset="0"/>
                </a:rPr>
                <a:t>Berkeley’s BDAS*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94200" y="2203389"/>
              <a:ext cx="1124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latin typeface="Helvetica Neue" charset="0"/>
                  <a:ea typeface="Helvetica Neue" charset="0"/>
                  <a:cs typeface="Helvetica Neue" charset="0"/>
                </a:rPr>
                <a:t>Systems</a:t>
              </a:r>
              <a:endParaRPr lang="en-US" sz="1800" b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60460" y="2344252"/>
              <a:ext cx="564350" cy="67573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32910" y="2363551"/>
              <a:ext cx="635000" cy="63500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24809" y="2363551"/>
              <a:ext cx="643736" cy="643736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43044" y="2363551"/>
              <a:ext cx="430498" cy="643736"/>
            </a:xfrm>
            <a:prstGeom prst="rect">
              <a:avLst/>
            </a:prstGeom>
          </p:spPr>
        </p:pic>
        <p:pic>
          <p:nvPicPr>
            <p:cNvPr id="31" name="Picture 30" descr="Screen Shot 2016-03-19 at 9.33.01 PM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8210" y="2334341"/>
              <a:ext cx="520700" cy="676910"/>
            </a:xfrm>
            <a:prstGeom prst="rect">
              <a:avLst/>
            </a:prstGeom>
          </p:spPr>
        </p:pic>
      </p:grpSp>
      <p:cxnSp>
        <p:nvCxnSpPr>
          <p:cNvPr id="33" name="Straight Arrow Connector 32"/>
          <p:cNvCxnSpPr>
            <a:stCxn id="5" idx="3"/>
            <a:endCxn id="8" idx="1"/>
          </p:cNvCxnSpPr>
          <p:nvPr/>
        </p:nvCxnSpPr>
        <p:spPr>
          <a:xfrm flipV="1">
            <a:off x="2940600" y="1327151"/>
            <a:ext cx="1504400" cy="412749"/>
          </a:xfrm>
          <a:prstGeom prst="straightConnector1">
            <a:avLst/>
          </a:prstGeom>
          <a:ln w="57150" cmpd="sng">
            <a:solidFill>
              <a:schemeClr val="tx1">
                <a:lumMod val="50000"/>
                <a:lumOff val="50000"/>
              </a:schemeClr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5" idx="3"/>
            <a:endCxn id="23" idx="1"/>
          </p:cNvCxnSpPr>
          <p:nvPr/>
        </p:nvCxnSpPr>
        <p:spPr>
          <a:xfrm>
            <a:off x="2940600" y="1739900"/>
            <a:ext cx="1517100" cy="1117601"/>
          </a:xfrm>
          <a:prstGeom prst="straightConnector1">
            <a:avLst/>
          </a:prstGeom>
          <a:ln w="57150" cmpd="sng">
            <a:solidFill>
              <a:schemeClr val="tx1">
                <a:lumMod val="50000"/>
                <a:lumOff val="50000"/>
              </a:schemeClr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6" idx="3"/>
            <a:endCxn id="12" idx="1"/>
          </p:cNvCxnSpPr>
          <p:nvPr/>
        </p:nvCxnSpPr>
        <p:spPr>
          <a:xfrm>
            <a:off x="2940600" y="2921000"/>
            <a:ext cx="1504400" cy="914401"/>
          </a:xfrm>
          <a:prstGeom prst="straightConnector1">
            <a:avLst/>
          </a:prstGeom>
          <a:ln w="57150" cmpd="sng">
            <a:solidFill>
              <a:schemeClr val="tx1">
                <a:lumMod val="50000"/>
                <a:lumOff val="50000"/>
              </a:schemeClr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7" idx="3"/>
            <a:endCxn id="16" idx="1"/>
          </p:cNvCxnSpPr>
          <p:nvPr/>
        </p:nvCxnSpPr>
        <p:spPr>
          <a:xfrm>
            <a:off x="2940600" y="4140200"/>
            <a:ext cx="1504400" cy="673101"/>
          </a:xfrm>
          <a:prstGeom prst="straightConnector1">
            <a:avLst/>
          </a:prstGeom>
          <a:ln w="57150" cmpd="sng">
            <a:solidFill>
              <a:schemeClr val="tx1">
                <a:lumMod val="50000"/>
                <a:lumOff val="50000"/>
              </a:schemeClr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7" idx="3"/>
            <a:endCxn id="8" idx="1"/>
          </p:cNvCxnSpPr>
          <p:nvPr/>
        </p:nvCxnSpPr>
        <p:spPr>
          <a:xfrm flipV="1">
            <a:off x="2940600" y="1327151"/>
            <a:ext cx="1504400" cy="2813049"/>
          </a:xfrm>
          <a:prstGeom prst="straightConnector1">
            <a:avLst/>
          </a:prstGeom>
          <a:ln w="57150" cmpd="sng">
            <a:solidFill>
              <a:schemeClr val="tx1">
                <a:lumMod val="50000"/>
                <a:lumOff val="50000"/>
              </a:schemeClr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6" idx="3"/>
            <a:endCxn id="23" idx="1"/>
          </p:cNvCxnSpPr>
          <p:nvPr/>
        </p:nvCxnSpPr>
        <p:spPr>
          <a:xfrm flipV="1">
            <a:off x="2940600" y="2857501"/>
            <a:ext cx="1517100" cy="63499"/>
          </a:xfrm>
          <a:prstGeom prst="straightConnector1">
            <a:avLst/>
          </a:prstGeom>
          <a:ln w="57150" cmpd="sng">
            <a:solidFill>
              <a:schemeClr val="tx1">
                <a:lumMod val="50000"/>
                <a:lumOff val="50000"/>
              </a:schemeClr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hape 873"/>
          <p:cNvSpPr txBox="1"/>
          <p:nvPr/>
        </p:nvSpPr>
        <p:spPr>
          <a:xfrm>
            <a:off x="103400" y="4714017"/>
            <a:ext cx="4341600" cy="32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600" dirty="0">
                <a:solidFill>
                  <a:srgbClr val="3D84C7"/>
                </a:solidFill>
                <a:latin typeface="Helvetica Neue" charset="0"/>
                <a:ea typeface="Helvetica Neue" charset="0"/>
                <a:cs typeface="Helvetica Neue" charset="0"/>
              </a:rPr>
              <a:t>*blue indicates areas in which we are leaders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356100" y="4159189"/>
            <a:ext cx="4725349" cy="984312"/>
            <a:chOff x="4356100" y="4159189"/>
            <a:chExt cx="4725349" cy="984312"/>
          </a:xfrm>
        </p:grpSpPr>
        <p:grpSp>
          <p:nvGrpSpPr>
            <p:cNvPr id="18" name="Group 17"/>
            <p:cNvGrpSpPr/>
            <p:nvPr/>
          </p:nvGrpSpPr>
          <p:grpSpPr>
            <a:xfrm>
              <a:off x="4356100" y="4159189"/>
              <a:ext cx="4725349" cy="984312"/>
              <a:chOff x="4356100" y="4159189"/>
              <a:chExt cx="4725349" cy="984312"/>
            </a:xfrm>
          </p:grpSpPr>
          <p:sp>
            <p:nvSpPr>
              <p:cNvPr id="16" name="Shape 865"/>
              <p:cNvSpPr txBox="1"/>
              <p:nvPr/>
            </p:nvSpPr>
            <p:spPr>
              <a:xfrm>
                <a:off x="4445000" y="4483101"/>
                <a:ext cx="4636449" cy="6604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285750" lvl="0" indent="-285750" rtl="0">
                  <a:spcBef>
                    <a:spcPts val="0"/>
                  </a:spcBef>
                  <a:buFont typeface="Arial"/>
                  <a:buChar char="•"/>
                </a:pPr>
                <a:r>
                  <a:rPr lang="en-US" sz="1600" dirty="0" smtClean="0">
                    <a:solidFill>
                      <a:srgbClr val="3D84C7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Code verification tools*</a:t>
                </a:r>
              </a:p>
              <a:p>
                <a:pPr marL="285750" indent="-285750">
                  <a:spcBef>
                    <a:spcPts val="0"/>
                  </a:spcBef>
                  <a:buFont typeface="Arial"/>
                  <a:buChar char="•"/>
                </a:pPr>
                <a:r>
                  <a:rPr lang="en-US" sz="1600" dirty="0">
                    <a:solidFill>
                      <a:srgbClr val="3D84C7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Comp. on encrypted data*</a:t>
                </a:r>
              </a:p>
              <a:p>
                <a:pPr marL="285750" lvl="0" indent="-285750" rtl="0">
                  <a:spcBef>
                    <a:spcPts val="0"/>
                  </a:spcBef>
                  <a:buFont typeface="Arial"/>
                  <a:buChar char="•"/>
                </a:pPr>
                <a:endParaRPr lang="en-US" sz="1600" dirty="0" smtClean="0">
                  <a:solidFill>
                    <a:srgbClr val="3D84C7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356100" y="4159189"/>
                <a:ext cx="10871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 smtClean="0">
                    <a:latin typeface="Helvetica Neue" charset="0"/>
                    <a:ea typeface="Helvetica Neue" charset="0"/>
                    <a:cs typeface="Helvetica Neue" charset="0"/>
                  </a:rPr>
                  <a:t>Security</a:t>
                </a:r>
                <a:endParaRPr lang="en-US" sz="1800" b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09910" y="4196792"/>
                <a:ext cx="647700" cy="64770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70310" y="4197908"/>
                <a:ext cx="461846" cy="646584"/>
              </a:xfrm>
              <a:prstGeom prst="rect">
                <a:avLst/>
              </a:prstGeom>
            </p:spPr>
          </p:pic>
        </p:grp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140700" y="4192814"/>
              <a:ext cx="457200" cy="69668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606438" y="4184383"/>
              <a:ext cx="474062" cy="705118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4381500" y="3181289"/>
            <a:ext cx="4699949" cy="984312"/>
            <a:chOff x="4381500" y="3181289"/>
            <a:chExt cx="4699949" cy="984312"/>
          </a:xfrm>
        </p:grpSpPr>
        <p:sp>
          <p:nvSpPr>
            <p:cNvPr id="12" name="Shape 865"/>
            <p:cNvSpPr txBox="1"/>
            <p:nvPr/>
          </p:nvSpPr>
          <p:spPr>
            <a:xfrm>
              <a:off x="4445000" y="3505201"/>
              <a:ext cx="4636449" cy="6604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285750" lvl="0" indent="-285750" rtl="0">
                <a:spcBef>
                  <a:spcPts val="0"/>
                </a:spcBef>
                <a:buFont typeface="Arial"/>
                <a:buChar char="•"/>
              </a:pPr>
              <a:r>
                <a:rPr lang="en-US" sz="1600" dirty="0" smtClean="0">
                  <a:solidFill>
                    <a:srgbClr val="3D84C7"/>
                  </a:solidFill>
                  <a:latin typeface="Helvetica Neue" charset="0"/>
                  <a:ea typeface="Helvetica Neue" charset="0"/>
                  <a:cs typeface="Helvetica Neue" charset="0"/>
                </a:rPr>
                <a:t>Robust algorithms*</a:t>
              </a:r>
            </a:p>
            <a:p>
              <a:pPr marL="285750" lvl="0" indent="-285750" rtl="0">
                <a:spcBef>
                  <a:spcPts val="0"/>
                </a:spcBef>
                <a:buFont typeface="Arial"/>
                <a:buChar char="•"/>
              </a:pPr>
              <a:r>
                <a:rPr lang="en-US" sz="1600" dirty="0" smtClean="0">
                  <a:solidFill>
                    <a:srgbClr val="3D84C7"/>
                  </a:solidFill>
                  <a:latin typeface="Helvetica Neue" charset="0"/>
                  <a:ea typeface="Helvetica Neue" charset="0"/>
                  <a:cs typeface="Helvetica Neue" charset="0"/>
                </a:rPr>
                <a:t>On-line ML* </a:t>
              </a:r>
              <a:r>
                <a:rPr lang="en-US" sz="1600" dirty="0" smtClean="0">
                  <a:solidFill>
                    <a:srgbClr val="262626"/>
                  </a:solidFill>
                  <a:latin typeface="Helvetica Neue" charset="0"/>
                  <a:ea typeface="Helvetica Neue" charset="0"/>
                  <a:cs typeface="Helvetica Neue" charset="0"/>
                </a:rPr>
                <a:t>and DL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19406" y="3242646"/>
              <a:ext cx="431800" cy="6477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381500" y="3181289"/>
              <a:ext cx="21589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latin typeface="Helvetica Neue" charset="0"/>
                  <a:ea typeface="Helvetica Neue" charset="0"/>
                  <a:cs typeface="Helvetica Neue" charset="0"/>
                </a:rPr>
                <a:t>Machine Learning</a:t>
              </a:r>
              <a:endParaRPr lang="en-US" sz="1800" b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153400" y="3248025"/>
              <a:ext cx="451303" cy="631824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604250" y="3241674"/>
              <a:ext cx="472273" cy="631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02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5855" y="3060698"/>
            <a:ext cx="8421744" cy="1625601"/>
          </a:xfrm>
        </p:spPr>
        <p:txBody>
          <a:bodyPr/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Five year project, similar to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AMPLab</a:t>
            </a:r>
            <a:endParaRPr lang="en-US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lvl="0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We are uniquely positioned to tackle this challenge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latin typeface="Helvetica Neue" charset="0"/>
                <a:ea typeface="Helvetica Neue" charset="0"/>
                <a:cs typeface="Helvetica Neue" charset="0"/>
              </a:rPr>
              <a:t>66</a:t>
            </a:fld>
            <a:endParaRPr lang="en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81001" y="1375639"/>
            <a:ext cx="8432800" cy="1583461"/>
          </a:xfrm>
          <a:prstGeom prst="roundRect">
            <a:avLst/>
          </a:prstGeom>
          <a:solidFill>
            <a:srgbClr val="FF6600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r>
              <a:rPr lang="en-US" sz="26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Goal</a:t>
            </a:r>
            <a:r>
              <a:rPr lang="en-US" sz="26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: develop </a:t>
            </a:r>
            <a:r>
              <a:rPr lang="en-US" sz="26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Secure Real-time Decision Stack, </a:t>
            </a:r>
          </a:p>
          <a:p>
            <a:pPr lvl="0" algn="ctr"/>
            <a:r>
              <a:rPr lang="en-US" sz="26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an open source platform, tools and algorithms</a:t>
            </a:r>
          </a:p>
          <a:p>
            <a:pPr lvl="0" algn="ctr"/>
            <a:r>
              <a:rPr lang="en-US" sz="26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for re</a:t>
            </a:r>
            <a:r>
              <a:rPr lang="en" sz="26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al-time decisions on</a:t>
            </a:r>
            <a:r>
              <a:rPr lang="en-US" sz="26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live data with strong </a:t>
            </a:r>
            <a:r>
              <a:rPr lang="en-US" sz="26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security</a:t>
            </a:r>
            <a:endParaRPr lang="en-US" sz="26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Text Placeholder 2"/>
          <p:cNvSpPr txBox="1">
            <a:spLocks/>
          </p:cNvSpPr>
          <p:nvPr/>
        </p:nvSpPr>
        <p:spPr bwMode="auto">
          <a:xfrm>
            <a:off x="311700" y="4244015"/>
            <a:ext cx="8421744" cy="162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marL="342900" lvl="0" indent="-342900" algn="l" defTabSz="457200" rtl="0" eaLnBrk="0" fontAlgn="base" hangingPunct="0">
              <a:spcBef>
                <a:spcPts val="0"/>
              </a:spcBef>
              <a:spcAft>
                <a:spcPts val="0"/>
              </a:spcAft>
              <a:buSzPct val="90000"/>
              <a:buFont typeface="Arial" pitchFamily="34" charset="0"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628650" lvl="1" indent="-171450" algn="l" defTabSz="457200" rtl="0" eaLnBrk="0" fontAlgn="base" hangingPunct="0">
              <a:spcBef>
                <a:spcPts val="0"/>
              </a:spcBef>
              <a:spcAft>
                <a:spcPct val="0"/>
              </a:spcAft>
              <a:buSzPct val="90000"/>
              <a:buFont typeface="Arial" pitchFamily="34" charset="0"/>
              <a:buChar char="•"/>
              <a:defRPr sz="20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089025" lvl="2" indent="-174625" algn="l" defTabSz="457200" rtl="0" eaLnBrk="0" fontAlgn="base" hangingPunct="0">
              <a:spcBef>
                <a:spcPts val="0"/>
              </a:spcBef>
              <a:spcAft>
                <a:spcPct val="0"/>
              </a:spcAft>
              <a:buSzPct val="100000"/>
              <a:buFont typeface="Lucida Grande" charset="0"/>
              <a:buChar char="–"/>
              <a:defRPr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541463" lvl="3" indent="-169863" algn="l" defTabSz="457200" rtl="0" eaLnBrk="0" fontAlgn="base" hangingPunct="0">
              <a:spcBef>
                <a:spcPts val="0"/>
              </a:spcBef>
              <a:spcAft>
                <a:spcPct val="0"/>
              </a:spcAft>
              <a:buSzPct val="90000"/>
              <a:buFont typeface="Arial" pitchFamily="34" charset="0"/>
              <a:buChar char="•"/>
              <a:defRPr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01838" lvl="4" indent="-173038" algn="l" defTabSz="457200" rtl="0" eaLnBrk="0" fontAlgn="base" hangingPunct="0">
              <a:spcBef>
                <a:spcPts val="0"/>
              </a:spcBef>
              <a:spcAft>
                <a:spcPct val="0"/>
              </a:spcAft>
              <a:buFont typeface="Lucida Grande" charset="0"/>
              <a:buChar char="-"/>
              <a:defRPr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latin typeface="Helvetica Neue" charset="0"/>
                <a:ea typeface="Helvetica Neue" charset="0"/>
                <a:cs typeface="Helvetica Neue" charset="0"/>
              </a:rPr>
              <a:t>Looking to partner with companies</a:t>
            </a:r>
            <a:endParaRPr lang="en-US" dirty="0" smtClean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93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895973" y="359353"/>
            <a:ext cx="1428649" cy="2181684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214951" y="1904498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28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3272247" y="741761"/>
            <a:ext cx="2007970" cy="1186434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052619" y="754905"/>
            <a:ext cx="1987235" cy="1149595"/>
            <a:chOff x="6031930" y="1896432"/>
            <a:chExt cx="1987235" cy="1149595"/>
          </a:xfrm>
        </p:grpSpPr>
        <p:grpSp>
          <p:nvGrpSpPr>
            <p:cNvPr id="74" name="Group 73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88" name="Straight Arrow Connector 8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94" name="Oval 93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89" name="Oval 88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3460174" y="-931998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342" t="14745" r="66576" b="11273"/>
          <a:stretch/>
        </p:blipFill>
        <p:spPr>
          <a:xfrm>
            <a:off x="3568545" y="2851025"/>
            <a:ext cx="908582" cy="111726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3048" y="2966277"/>
            <a:ext cx="1323450" cy="8333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398" y="3253004"/>
            <a:ext cx="1303348" cy="4517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7912" y="2968208"/>
            <a:ext cx="2131568" cy="77984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0184" y="4152540"/>
            <a:ext cx="1108361" cy="74219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4773" y="4374791"/>
            <a:ext cx="1651658" cy="35243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2550" y="4119229"/>
            <a:ext cx="1281113" cy="75606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3659" y="4207717"/>
            <a:ext cx="1562065" cy="72388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3694" y="4307648"/>
            <a:ext cx="1560443" cy="53233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938" y="4168466"/>
            <a:ext cx="1134718" cy="60357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99152" y="3311589"/>
            <a:ext cx="1211879" cy="439306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4567283" y="3104126"/>
            <a:ext cx="1168102" cy="792847"/>
            <a:chOff x="8558827" y="2824768"/>
            <a:chExt cx="1780378" cy="1208429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5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45" name="Rectangle 44"/>
            <p:cNvSpPr/>
            <p:nvPr/>
          </p:nvSpPr>
          <p:spPr>
            <a:xfrm>
              <a:off x="9197724" y="3235724"/>
              <a:ext cx="1141481" cy="797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 smtClean="0">
                  <a:solidFill>
                    <a:schemeClr val="bg1"/>
                  </a:solidFill>
                  <a:latin typeface="HelveticaNeue" charset="0"/>
                </a:rPr>
                <a:t>VW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255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4565694" y="0"/>
            <a:ext cx="0" cy="51435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18539" y="1657730"/>
            <a:ext cx="1150978" cy="169086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580234" y="3147278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28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621227" y="2066916"/>
            <a:ext cx="1450304" cy="8991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3529880" y="1904521"/>
            <a:ext cx="1987235" cy="1149595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391150" y="308185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67708" y="1179724"/>
            <a:ext cx="136768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 smtClean="0">
                <a:latin typeface="Helvetica Neue" charset="0"/>
                <a:ea typeface="Helvetica Neue" charset="0"/>
                <a:cs typeface="Helvetica Neue" charset="0"/>
              </a:rPr>
              <a:t>?</a:t>
            </a:r>
            <a:endParaRPr lang="en-US" sz="166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89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4565694" y="0"/>
            <a:ext cx="0" cy="51435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18539" y="1657730"/>
            <a:ext cx="1150978" cy="169086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580234" y="3147278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28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621227" y="2066916"/>
            <a:ext cx="1450304" cy="8991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3529880" y="1904521"/>
            <a:ext cx="1987235" cy="1149595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391150" y="308185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1167" y="1400063"/>
            <a:ext cx="1920641" cy="253485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7" name="TextBox 36"/>
          <p:cNvSpPr txBox="1"/>
          <p:nvPr/>
        </p:nvSpPr>
        <p:spPr>
          <a:xfrm>
            <a:off x="5915142" y="1947603"/>
            <a:ext cx="2615456" cy="1387381"/>
          </a:xfrm>
          <a:prstGeom prst="rect">
            <a:avLst/>
          </a:prstGeom>
          <a:gradFill>
            <a:gsLst>
              <a:gs pos="50000">
                <a:srgbClr val="FFFFFF">
                  <a:alpha val="90000"/>
                </a:srgbClr>
              </a:gs>
              <a:gs pos="11000">
                <a:srgbClr val="FFFFFF">
                  <a:alpha val="84000"/>
                </a:srgbClr>
              </a:gs>
              <a:gs pos="0">
                <a:schemeClr val="bg1">
                  <a:alpha val="0"/>
                </a:schemeClr>
              </a:gs>
              <a:gs pos="88000">
                <a:schemeClr val="bg1">
                  <a:alpha val="87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Conference</a:t>
            </a:r>
          </a:p>
          <a:p>
            <a:pPr algn="ctr"/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Papers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6118332" y="5488894"/>
            <a:ext cx="2952854" cy="2202168"/>
            <a:chOff x="4236247" y="4306975"/>
            <a:chExt cx="2952854" cy="2202168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36247" y="4306975"/>
              <a:ext cx="2061779" cy="1507351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74525" y="4695623"/>
              <a:ext cx="2014576" cy="1308166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6589" y="5023824"/>
              <a:ext cx="1605224" cy="148531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56" name="TextBox 55"/>
          <p:cNvSpPr txBox="1"/>
          <p:nvPr/>
        </p:nvSpPr>
        <p:spPr>
          <a:xfrm>
            <a:off x="5915142" y="5945548"/>
            <a:ext cx="3433492" cy="1446904"/>
          </a:xfrm>
          <a:prstGeom prst="rect">
            <a:avLst/>
          </a:prstGeom>
          <a:gradFill>
            <a:gsLst>
              <a:gs pos="50000">
                <a:srgbClr val="FFFFFF">
                  <a:alpha val="90000"/>
                </a:srgbClr>
              </a:gs>
              <a:gs pos="11000">
                <a:srgbClr val="FFFFFF">
                  <a:alpha val="84000"/>
                </a:srgbClr>
              </a:gs>
              <a:gs pos="0">
                <a:schemeClr val="bg1">
                  <a:alpha val="0"/>
                </a:schemeClr>
              </a:gs>
              <a:gs pos="88000">
                <a:schemeClr val="bg1">
                  <a:alpha val="87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Dashboards and </a:t>
            </a:r>
          </a:p>
          <a:p>
            <a:pPr algn="ctr"/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Reports</a:t>
            </a:r>
          </a:p>
        </p:txBody>
      </p:sp>
    </p:spTree>
    <p:extLst>
      <p:ext uri="{BB962C8B-B14F-4D97-AF65-F5344CB8AC3E}">
        <p14:creationId xmlns:p14="http://schemas.microsoft.com/office/powerpoint/2010/main" val="154264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B_deck_16x9_example">
  <a:themeElements>
    <a:clrScheme name="Custom 3">
      <a:dk1>
        <a:sysClr val="windowText" lastClr="000000"/>
      </a:dk1>
      <a:lt1>
        <a:sysClr val="window" lastClr="FFFFFF"/>
      </a:lt1>
      <a:dk2>
        <a:srgbClr val="2B2B2B"/>
      </a:dk2>
      <a:lt2>
        <a:srgbClr val="D5D2C3"/>
      </a:lt2>
      <a:accent1>
        <a:srgbClr val="1EA3B5"/>
      </a:accent1>
      <a:accent2>
        <a:srgbClr val="EC541B"/>
      </a:accent2>
      <a:accent3>
        <a:srgbClr val="1AA756"/>
      </a:accent3>
      <a:accent4>
        <a:srgbClr val="E2151C"/>
      </a:accent4>
      <a:accent5>
        <a:srgbClr val="646464"/>
      </a:accent5>
      <a:accent6>
        <a:srgbClr val="DC3D08"/>
      </a:accent6>
      <a:hlink>
        <a:srgbClr val="EC541B"/>
      </a:hlink>
      <a:folHlink>
        <a:srgbClr val="75527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ise_294_prediction_serving_lecture" id="{9333BDAD-E030-FA46-B476-204B6A9C89FD}" vid="{9DC22085-4F1B-DE40-ACF6-288140383570}"/>
    </a:ext>
  </a:extLst>
</a:theme>
</file>

<file path=ppt/theme/theme4.xml><?xml version="1.0" encoding="utf-8"?>
<a:theme xmlns:a="http://schemas.openxmlformats.org/drawingml/2006/main" name="4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ise_294_prediction_serving_lecture" id="{9333BDAD-E030-FA46-B476-204B6A9C89FD}" vid="{9DC22085-4F1B-DE40-ACF6-288140383570}"/>
    </a:ext>
  </a:extLst>
</a:theme>
</file>

<file path=ppt/theme/theme5.xml><?xml version="1.0" encoding="utf-8"?>
<a:theme xmlns:a="http://schemas.openxmlformats.org/drawingml/2006/main" name="6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ise_294_prediction_serving_lecture" id="{9333BDAD-E030-FA46-B476-204B6A9C89FD}" vid="{9DC22085-4F1B-DE40-ACF6-288140383570}"/>
    </a:ext>
  </a:extLst>
</a:theme>
</file>

<file path=ppt/theme/theme6.xml><?xml version="1.0" encoding="utf-8"?>
<a:theme xmlns:a="http://schemas.openxmlformats.org/drawingml/2006/main" name="8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DB_deck_16x9_example.potx</Template>
  <TotalTime>26926</TotalTime>
  <Words>3117</Words>
  <Application>Microsoft Macintosh PowerPoint</Application>
  <PresentationFormat>On-screen Show (16:9)</PresentationFormat>
  <Paragraphs>928</Paragraphs>
  <Slides>66</Slides>
  <Notes>21</Notes>
  <HiddenSlides>2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86" baseType="lpstr">
      <vt:lpstr>Arial</vt:lpstr>
      <vt:lpstr>Calibri</vt:lpstr>
      <vt:lpstr>Helvetica</vt:lpstr>
      <vt:lpstr>Helvetica Neue</vt:lpstr>
      <vt:lpstr>Helvetica Neue Light</vt:lpstr>
      <vt:lpstr>HelveticaNeue</vt:lpstr>
      <vt:lpstr>Lucida Grande</vt:lpstr>
      <vt:lpstr>MS PGothic</vt:lpstr>
      <vt:lpstr>ＭＳ Ｐゴシック</vt:lpstr>
      <vt:lpstr>Newslab Thin</vt:lpstr>
      <vt:lpstr>Source Sans Pro Light</vt:lpstr>
      <vt:lpstr>Tahoma</vt:lpstr>
      <vt:lpstr>Wingdings</vt:lpstr>
      <vt:lpstr>DB_deck_16x9_example</vt:lpstr>
      <vt:lpstr>2_Office Theme</vt:lpstr>
      <vt:lpstr>3_Office Theme</vt:lpstr>
      <vt:lpstr>4_Office Theme</vt:lpstr>
      <vt:lpstr>6_Office Theme</vt:lpstr>
      <vt:lpstr>8_Office Theme</vt:lpstr>
      <vt:lpstr>Excel.Chart.8</vt:lpstr>
      <vt:lpstr>The RISE Lab: Real-time Intelligent Secure Execution</vt:lpstr>
      <vt:lpstr>Berkeley’s lab tradition</vt:lpstr>
      <vt:lpstr>AMPLab (2010—2016)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is                        challenging?</vt:lpstr>
      <vt:lpstr>is moving beyond the cloud</vt:lpstr>
      <vt:lpstr>is moving beyond the cloud</vt:lpstr>
      <vt:lpstr>Robust                            is critical</vt:lpstr>
      <vt:lpstr>PowerPoint Presentation</vt:lpstr>
      <vt:lpstr>PowerPoint Presentation</vt:lpstr>
      <vt:lpstr>Why is                                       challenging?</vt:lpstr>
      <vt:lpstr>PowerPoint Presentation</vt:lpstr>
      <vt:lpstr>PowerPoint Presentation</vt:lpstr>
      <vt:lpstr>Intelligence in Sensitive Contexts</vt:lpstr>
      <vt:lpstr>PowerPoint Presentation</vt:lpstr>
      <vt:lpstr>PowerPoint Presentation</vt:lpstr>
      <vt:lpstr>Goal</vt:lpstr>
      <vt:lpstr>Goal</vt:lpstr>
      <vt:lpstr>Goal</vt:lpstr>
      <vt:lpstr>Challenges</vt:lpstr>
      <vt:lpstr>Example: Zero-time defense</vt:lpstr>
      <vt:lpstr>Example: “Fleet” driving</vt:lpstr>
      <vt:lpstr>Example: Infectious disease discovery</vt:lpstr>
      <vt:lpstr>PowerPoint Presentation</vt:lpstr>
      <vt:lpstr>Challenges</vt:lpstr>
      <vt:lpstr>A bird’s eye view</vt:lpstr>
      <vt:lpstr>What exists today?</vt:lpstr>
      <vt:lpstr>Pull decisions</vt:lpstr>
      <vt:lpstr>Pull decisions</vt:lpstr>
      <vt:lpstr>Pull decisions</vt:lpstr>
      <vt:lpstr>Solution scorecard</vt:lpstr>
      <vt:lpstr>Pull decisions: contextual decisions</vt:lpstr>
      <vt:lpstr>Solution scorecard</vt:lpstr>
      <vt:lpstr>Push Decisions</vt:lpstr>
      <vt:lpstr>Push Decisions</vt:lpstr>
      <vt:lpstr>Solution scorecard</vt:lpstr>
      <vt:lpstr>Security tools</vt:lpstr>
      <vt:lpstr>State-of-the-art security solutions: Computation on encrypted data</vt:lpstr>
      <vt:lpstr>PowerPoint Presentation</vt:lpstr>
      <vt:lpstr>PowerPoint Presentation</vt:lpstr>
      <vt:lpstr>Solution scorecard</vt:lpstr>
      <vt:lpstr>Solution scorecard: RISE</vt:lpstr>
      <vt:lpstr>Research areas</vt:lpstr>
      <vt:lpstr>Early Projects</vt:lpstr>
      <vt:lpstr>Research area: Systems</vt:lpstr>
      <vt:lpstr>PowerPoint Presentation</vt:lpstr>
      <vt:lpstr>PowerPoint Presentation</vt:lpstr>
      <vt:lpstr>LatticeFlow and Bedrock (working names)</vt:lpstr>
      <vt:lpstr>Research area: Systems &amp; ML</vt:lpstr>
      <vt:lpstr>Research area: ML</vt:lpstr>
      <vt:lpstr>End-to-end system</vt:lpstr>
      <vt:lpstr>Research area: Security </vt:lpstr>
      <vt:lpstr>Research area: Security </vt:lpstr>
      <vt:lpstr>Why now, why us?</vt:lpstr>
      <vt:lpstr>Summary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 d'Orito</dc:creator>
  <cp:lastModifiedBy>Joseph Gonzalez</cp:lastModifiedBy>
  <cp:revision>1399</cp:revision>
  <cp:lastPrinted>2016-05-20T20:11:46Z</cp:lastPrinted>
  <dcterms:created xsi:type="dcterms:W3CDTF">2015-02-13T19:56:21Z</dcterms:created>
  <dcterms:modified xsi:type="dcterms:W3CDTF">2016-12-14T02:20:33Z</dcterms:modified>
</cp:coreProperties>
</file>